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ILEmYCscPA+o+YaA5p91Ffyv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525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51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16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95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71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68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20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57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35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86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16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54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932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111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223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4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64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19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105d345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105d34573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105d34573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960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05d3457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105d34573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1105d34573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551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105d3457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105d345732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1105d345732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711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105d34573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105d34573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1105d345732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43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065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105d34573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105d345732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1105d345732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062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105d34573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105d345732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1105d345732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63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105d34573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105d345732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1105d345732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59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05d34573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05d345732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1105d345732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248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105d34573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105d345732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1105d345732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003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105d3457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105d34573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1105d345732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761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105d34573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105d34573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1105d345732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80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105d34573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105d345732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1105d345732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867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105d34573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105d345732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1105d345732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073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05d34573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105d345732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1105d345732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72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981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5d34573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05d345732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1105d345732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66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105d345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105d345732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1105d345732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487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105d345732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105d34573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281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3702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05d34573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105d345732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1105d345732_0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9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84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51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10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18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7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1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28" name="Google Shape;28;p3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1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5" name="Google Shape;35;p31"/>
          <p:cNvSpPr txBox="1"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 rot="5400000">
            <a:off x="7498080" y="1828800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 rot="5400000">
            <a:off x="6236208" y="3264408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panoramica con didascalia">
  <p:cSld name="Immagine panoramica con didascalia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0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1" name="Google Shape;131;p4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0"/>
            <p:cNvSpPr/>
            <p:nvPr/>
          </p:nvSpPr>
          <p:spPr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0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0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0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1" name="Google Shape;141;p40"/>
          <p:cNvSpPr txBox="1"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>
            <a:off x="866440" y="5528192"/>
            <a:ext cx="6422004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sottotitolo">
  <p:cSld name="Titolo e sottotitol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41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50" name="Google Shape;150;p4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1"/>
            <p:cNvSpPr/>
            <p:nvPr/>
          </p:nvSpPr>
          <p:spPr>
            <a:xfrm rot="-589932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1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1"/>
            <p:cNvSpPr/>
            <p:nvPr/>
          </p:nvSpPr>
          <p:spPr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1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>
            <a:off x="866440" y="3488023"/>
            <a:ext cx="6422005" cy="253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 con didascalia">
  <p:cSld name="Citazione con didascalia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4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68" name="Google Shape;168;p4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2"/>
            <p:cNvSpPr/>
            <p:nvPr/>
          </p:nvSpPr>
          <p:spPr>
            <a:xfrm rot="-589932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2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77" name="Google Shape;177;p42"/>
          <p:cNvSpPr txBox="1"/>
          <p:nvPr/>
        </p:nvSpPr>
        <p:spPr>
          <a:xfrm>
            <a:off x="647430" y="651690"/>
            <a:ext cx="6015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42"/>
          <p:cNvSpPr txBox="1"/>
          <p:nvPr/>
        </p:nvSpPr>
        <p:spPr>
          <a:xfrm>
            <a:off x="7069418" y="2900292"/>
            <a:ext cx="61906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1387278" y="3809278"/>
            <a:ext cx="5646143" cy="33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body" idx="2"/>
          </p:nvPr>
        </p:nvSpPr>
        <p:spPr>
          <a:xfrm>
            <a:off x="866440" y="5000816"/>
            <a:ext cx="6343673" cy="101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2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">
  <p:cSld name="Scheda nom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43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88" name="Google Shape;188;p4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3"/>
            <p:cNvSpPr/>
            <p:nvPr/>
          </p:nvSpPr>
          <p:spPr>
            <a:xfrm rot="-589932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3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97" name="Google Shape;197;p43"/>
          <p:cNvSpPr txBox="1"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2"/>
          </p:nvPr>
        </p:nvSpPr>
        <p:spPr>
          <a:xfrm>
            <a:off x="866440" y="3147164"/>
            <a:ext cx="2313432" cy="28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3"/>
          </p:nvPr>
        </p:nvSpPr>
        <p:spPr>
          <a:xfrm>
            <a:off x="3405614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body" idx="4"/>
          </p:nvPr>
        </p:nvSpPr>
        <p:spPr>
          <a:xfrm>
            <a:off x="3408471" y="3147164"/>
            <a:ext cx="2318918" cy="28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5"/>
          </p:nvPr>
        </p:nvSpPr>
        <p:spPr>
          <a:xfrm>
            <a:off x="5958642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6"/>
          </p:nvPr>
        </p:nvSpPr>
        <p:spPr>
          <a:xfrm>
            <a:off x="5960935" y="3147164"/>
            <a:ext cx="2316625" cy="28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1" name="Google Shape;211;p44"/>
          <p:cNvCxnSpPr/>
          <p:nvPr/>
        </p:nvCxnSpPr>
        <p:spPr>
          <a:xfrm>
            <a:off x="3294530" y="2489201"/>
            <a:ext cx="0" cy="354632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44"/>
          <p:cNvCxnSpPr/>
          <p:nvPr/>
        </p:nvCxnSpPr>
        <p:spPr>
          <a:xfrm>
            <a:off x="5849521" y="2489201"/>
            <a:ext cx="0" cy="354632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4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45"/>
          <p:cNvSpPr>
            <a:spLocks noGrp="1"/>
          </p:cNvSpPr>
          <p:nvPr>
            <p:ph type="pic" idx="2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45"/>
          <p:cNvSpPr txBox="1">
            <a:spLocks noGrp="1"/>
          </p:cNvSpPr>
          <p:nvPr>
            <p:ph type="body" idx="3"/>
          </p:nvPr>
        </p:nvSpPr>
        <p:spPr>
          <a:xfrm>
            <a:off x="866439" y="4837558"/>
            <a:ext cx="2313432" cy="118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4"/>
          </p:nvPr>
        </p:nvSpPr>
        <p:spPr>
          <a:xfrm>
            <a:off x="3411125" y="4179595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45"/>
          <p:cNvSpPr>
            <a:spLocks noGrp="1"/>
          </p:cNvSpPr>
          <p:nvPr>
            <p:ph type="pic" idx="5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3" name="Google Shape;223;p45"/>
          <p:cNvSpPr txBox="1">
            <a:spLocks noGrp="1"/>
          </p:cNvSpPr>
          <p:nvPr>
            <p:ph type="body" idx="6"/>
          </p:nvPr>
        </p:nvSpPr>
        <p:spPr>
          <a:xfrm>
            <a:off x="3411125" y="484820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body" idx="7"/>
          </p:nvPr>
        </p:nvSpPr>
        <p:spPr>
          <a:xfrm>
            <a:off x="5958642" y="4179596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45"/>
          <p:cNvSpPr>
            <a:spLocks noGrp="1"/>
          </p:cNvSpPr>
          <p:nvPr>
            <p:ph type="pic" idx="8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6" name="Google Shape;226;p45"/>
          <p:cNvSpPr txBox="1">
            <a:spLocks noGrp="1"/>
          </p:cNvSpPr>
          <p:nvPr>
            <p:ph type="body" idx="9"/>
          </p:nvPr>
        </p:nvSpPr>
        <p:spPr>
          <a:xfrm>
            <a:off x="5958642" y="483755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7" name="Google Shape;227;p45"/>
          <p:cNvCxnSpPr/>
          <p:nvPr/>
        </p:nvCxnSpPr>
        <p:spPr>
          <a:xfrm>
            <a:off x="3290019" y="2489201"/>
            <a:ext cx="0" cy="354632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45"/>
          <p:cNvCxnSpPr/>
          <p:nvPr/>
        </p:nvCxnSpPr>
        <p:spPr>
          <a:xfrm>
            <a:off x="5849521" y="2489201"/>
            <a:ext cx="0" cy="354632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45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5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1"/>
          </p:nvPr>
        </p:nvSpPr>
        <p:spPr>
          <a:xfrm rot="5400000">
            <a:off x="2271712" y="1081870"/>
            <a:ext cx="3530600" cy="634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5" name="Google Shape;235;p46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47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240" name="Google Shape;240;p4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7"/>
            <p:cNvSpPr/>
            <p:nvPr/>
          </p:nvSpPr>
          <p:spPr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47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7"/>
          <p:cNvSpPr/>
          <p:nvPr/>
        </p:nvSpPr>
        <p:spPr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l" t="t" r="r" b="b"/>
            <a:pathLst>
              <a:path w="4960" h="2752" extrusionOk="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9" name="Google Shape;249;p4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5760" h="4320" extrusionOk="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47"/>
          <p:cNvSpPr txBox="1">
            <a:spLocks noGrp="1"/>
          </p:cNvSpPr>
          <p:nvPr>
            <p:ph type="title"/>
          </p:nvPr>
        </p:nvSpPr>
        <p:spPr>
          <a:xfrm rot="5400000">
            <a:off x="4445686" y="3177042"/>
            <a:ext cx="4572001" cy="11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7"/>
          <p:cNvSpPr txBox="1">
            <a:spLocks noGrp="1"/>
          </p:cNvSpPr>
          <p:nvPr>
            <p:ph type="body" idx="1"/>
          </p:nvPr>
        </p:nvSpPr>
        <p:spPr>
          <a:xfrm rot="5400000">
            <a:off x="789205" y="1525332"/>
            <a:ext cx="4572001" cy="441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7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7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33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49" name="Google Shape;49;p3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3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3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" name="Google Shape;57;p33"/>
            <p:cNvSpPr/>
            <p:nvPr/>
          </p:nvSpPr>
          <p:spPr>
            <a:xfrm rot="-5912394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2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2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3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4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3" name="Google Shape;93;p3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8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8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1" name="Google Shape;101;p38"/>
            <p:cNvSpPr/>
            <p:nvPr/>
          </p:nvSpPr>
          <p:spPr>
            <a:xfrm rot="-5912394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1"/>
          </p:nvPr>
        </p:nvSpPr>
        <p:spPr>
          <a:xfrm>
            <a:off x="4568927" y="1447800"/>
            <a:ext cx="36328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body" idx="2"/>
          </p:nvPr>
        </p:nvSpPr>
        <p:spPr>
          <a:xfrm>
            <a:off x="866441" y="3086845"/>
            <a:ext cx="2712589" cy="293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9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12" name="Google Shape;112;p3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9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39"/>
            <p:cNvSpPr/>
            <p:nvPr/>
          </p:nvSpPr>
          <p:spPr>
            <a:xfrm rot="-5912394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9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2" name="Google Shape;122;p39"/>
          <p:cNvSpPr txBox="1"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>
            <a:spLocks noGrp="1"/>
          </p:cNvSpPr>
          <p:nvPr>
            <p:ph type="pic" idx="2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866440" y="3086100"/>
            <a:ext cx="2987089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0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1" name="Google Shape;11;p3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0"/>
            <p:cNvSpPr/>
            <p:nvPr/>
          </p:nvSpPr>
          <p:spPr>
            <a:xfrm rot="-589932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0"/>
            <p:cNvSpPr/>
            <p:nvPr/>
          </p:nvSpPr>
          <p:spPr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30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"/>
          <p:cNvSpPr txBox="1"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it-IT"/>
              <a:t>La struttura della tesi</a:t>
            </a:r>
            <a:endParaRPr/>
          </a:p>
        </p:txBody>
      </p:sp>
      <p:pic>
        <p:nvPicPr>
          <p:cNvPr id="261" name="Google Shape;261;p1" descr="Libro, Isolato, Libro Aperto, Vuoto, Carta, Ne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5092240"/>
            <a:ext cx="1763688" cy="10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ABSTRACT</a:t>
            </a:r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body" idx="1"/>
          </p:nvPr>
        </p:nvSpPr>
        <p:spPr>
          <a:xfrm>
            <a:off x="395536" y="2636912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Spesso la sola parte della tesi che viene letta dalla Commissione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Deve fornire schematicamente il maggior numero di informazioni sul contenuto della tesi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b="1"/>
              <a:t>Strutturato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Può esserne fornita una copia ad ogni membro della Commissione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È </a:t>
            </a:r>
            <a:r>
              <a:rPr lang="it-IT" b="1"/>
              <a:t>l’essenza</a:t>
            </a:r>
            <a:r>
              <a:rPr lang="it-IT"/>
              <a:t> </a:t>
            </a:r>
            <a:r>
              <a:rPr lang="it-IT" b="1"/>
              <a:t>della tesi</a:t>
            </a:r>
            <a:r>
              <a:rPr lang="it-IT"/>
              <a:t>, descrive sinteticamente cosa è stato fatto, perché e come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Costituito da: introduzione e obiettivo, metodi, risultati e conclusioni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Cercate di rientrare nelle 250-300 parole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Riportate le parole chiave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343" name="Google Shape;343;p14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 descr="Ragazzo, Occhiali Da Vista, Capell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690" y="2492896"/>
            <a:ext cx="1559888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626764"/>
            <a:ext cx="633670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72" y="2401991"/>
            <a:ext cx="8702400" cy="383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5" descr="Lampada, Luce, Idea, Icon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INTRODUZIONE (1)</a:t>
            </a:r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Rappresenta il modo in cui l’autore si inserisce in una realtà preesistente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Breve ma ricca </a:t>
            </a:r>
            <a:r>
              <a:rPr lang="it-IT"/>
              <a:t>di contenuto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Si scrive per un gruppo di esperti non per profani (il pubblico è sempre la comunità scientifica)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 volte è opportuno abbozzarne solo una traccia e scriverla alla fine del lavoro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Equivalente di premessa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58" name="Google Shape;358;p16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6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INTRODUZIONE: Contenuto (1)</a:t>
            </a:r>
            <a:endParaRPr/>
          </a:p>
        </p:txBody>
      </p:sp>
      <p:sp>
        <p:nvSpPr>
          <p:cNvPr id="365" name="Google Shape;365;p17"/>
          <p:cNvSpPr txBox="1">
            <a:spLocks noGrp="1"/>
          </p:cNvSpPr>
          <p:nvPr>
            <p:ph type="body" idx="1"/>
          </p:nvPr>
        </p:nvSpPr>
        <p:spPr>
          <a:xfrm>
            <a:off x="346959" y="2132856"/>
            <a:ext cx="7465402" cy="439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it-IT" sz="2100">
                <a:solidFill>
                  <a:srgbClr val="595959"/>
                </a:solidFill>
              </a:rPr>
              <a:t>Breve descrizione di </a:t>
            </a:r>
            <a:r>
              <a:rPr lang="it-IT" sz="2100" u="sng">
                <a:solidFill>
                  <a:srgbClr val="595959"/>
                </a:solidFill>
              </a:rPr>
              <a:t>come ha avuto origine il lavoro</a:t>
            </a:r>
            <a:r>
              <a:rPr lang="it-IT" sz="2100">
                <a:solidFill>
                  <a:srgbClr val="595959"/>
                </a:solidFill>
              </a:rPr>
              <a:t> (l’occasione, la circostanza), le motivazioni della scelta dell’argomento, le eventuali difficoltà riscontrate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sz="2100" u="sng">
                <a:solidFill>
                  <a:srgbClr val="595959"/>
                </a:solidFill>
              </a:rPr>
              <a:t>Definizione dell’argomento</a:t>
            </a:r>
            <a:r>
              <a:rPr lang="it-IT" sz="2100">
                <a:solidFill>
                  <a:srgbClr val="595959"/>
                </a:solidFill>
              </a:rPr>
              <a:t>: descrizione, incidenza, consistenza e significatività del problema, contesto nel quale si sviluppa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sz="2100" u="sng">
                <a:solidFill>
                  <a:srgbClr val="595959"/>
                </a:solidFill>
              </a:rPr>
              <a:t>Quadro teorico  sulla base della revisione di letteratura: </a:t>
            </a:r>
            <a:endParaRPr/>
          </a:p>
          <a:p>
            <a:pPr marL="685800" lvl="1" indent="-28346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sz="2100">
                <a:solidFill>
                  <a:srgbClr val="595959"/>
                </a:solidFill>
              </a:rPr>
              <a:t>contesto all’interno del quale viene analizzato il problema oggetto della tesi</a:t>
            </a:r>
            <a:endParaRPr/>
          </a:p>
          <a:p>
            <a:pPr marL="685800" lvl="1" indent="-28346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sz="2100">
                <a:solidFill>
                  <a:srgbClr val="595959"/>
                </a:solidFill>
              </a:rPr>
              <a:t>Rassegna critica delle conoscenze disponibili rispetto all’argomento</a:t>
            </a:r>
            <a:endParaRPr/>
          </a:p>
          <a:p>
            <a:pPr marL="685800" lvl="1" indent="-28346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sz="2100">
                <a:solidFill>
                  <a:srgbClr val="595959"/>
                </a:solidFill>
              </a:rPr>
              <a:t>Descrizione del quadro concettuale infermieristico utilizzato e dati di letteratura sull’applicazione di tale modello in situazioni simili a quella scelta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sz="2100" u="sng">
                <a:solidFill>
                  <a:srgbClr val="595959"/>
                </a:solidFill>
              </a:rPr>
              <a:t>Finalità della tesi</a:t>
            </a:r>
            <a:r>
              <a:rPr lang="it-IT" sz="2100">
                <a:solidFill>
                  <a:srgbClr val="595959"/>
                </a:solidFill>
              </a:rPr>
              <a:t>: obiettivi e quesiti</a:t>
            </a:r>
            <a:endParaRPr/>
          </a:p>
          <a:p>
            <a:pPr marL="342900" lvl="0" indent="-265176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65176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366" name="Google Shape;366;p17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7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353" y="3573016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MATERIALI E METODI</a:t>
            </a:r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Descrizione di tutte le fasi del lavoro svolto </a:t>
            </a:r>
            <a:r>
              <a:rPr lang="it-IT"/>
              <a:t>(inclusa la revisione di letteratura)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Accurata e dettagliata in modo da permetterne l’eventuale replicazione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Non entrare in dettagli universalmente riconosciuti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74" name="Google Shape;374;p18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8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/>
              <a:t>MATERIALI E METODI: Contenuto per tesi di ricerca</a:t>
            </a:r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Strategia di ricerca bibliografica</a:t>
            </a:r>
            <a:r>
              <a:rPr lang="it-IT"/>
              <a:t>: parole chiave, banche dati, operatori booleani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Soggetti che hanno partecipato allo studio</a:t>
            </a:r>
            <a:r>
              <a:rPr lang="it-IT"/>
              <a:t>: descrizione della popolazione, del campione e del contesto. Metodi di selezione del campione, criteri di inclusione ed esclusione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Disegno dello studio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Metodi usati per la raccolta dati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Procedure di analisi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Aspetti etici/privacy</a:t>
            </a:r>
            <a:endParaRPr/>
          </a:p>
        </p:txBody>
      </p:sp>
      <p:pic>
        <p:nvPicPr>
          <p:cNvPr id="382" name="Google Shape;382;p19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>
            <a:spLocks noGrp="1"/>
          </p:cNvSpPr>
          <p:nvPr>
            <p:ph type="title"/>
          </p:nvPr>
        </p:nvSpPr>
        <p:spPr>
          <a:xfrm>
            <a:off x="738765" y="980728"/>
            <a:ext cx="7666470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 sz="4000"/>
              <a:t>MATERIALI E METODI: Contenuto per tesi compilativa</a:t>
            </a:r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Strategia di ricerca bibliografica</a:t>
            </a:r>
            <a:r>
              <a:rPr lang="it-IT"/>
              <a:t>: parole chiave, banche dati, operatori booleani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u="sng"/>
              <a:t>Strumenti utilizzati per l’analisi critica della letteratura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u="sng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90" name="Google Shape;390;p20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0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RISULTATI</a:t>
            </a:r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403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it-IT" b="1"/>
              <a:t>Rappresentano i ritrovamenti più importanti dello studio che rispondono alla domanda iniziale</a:t>
            </a:r>
            <a:endParaRPr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Sono descritte le principali caratteristiche del campione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Quando sono stati raccolti i dati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Uso ampio, ma ragionato, di grafici e tabelle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Usare grafici maggiormente ricchi di significato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Le tabelle esprimono i dati in maniera precisa, i grafici forniscono un andamento generale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Didascalie chiare ed esplicative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Testo chiaro e conciso, non ridondante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Statistica solo se lo studio ha una consistenza (non va spiegata)</a:t>
            </a:r>
            <a:endParaRPr/>
          </a:p>
        </p:txBody>
      </p:sp>
      <p:pic>
        <p:nvPicPr>
          <p:cNvPr id="398" name="Google Shape;398;p21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1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0332" y="3645024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/>
              <a:t>RISULTATI: contenuto per tesi di ricerca</a:t>
            </a:r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Riportati in modo completo a partire dalla descrizione del campione (le caratteristiche sociodemografiche ovvero: numerosità, età, sesso, istruzione, ecc),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06" name="Google Shape;406;p22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2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it-IT" sz="4000"/>
              <a:t>RISULTATI: contenuto per tesi compilativa</a:t>
            </a:r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Analisi critica delle evidenze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Problematiche emerse dalla revisione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14" name="Google Shape;414;p23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3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Before starting</a:t>
            </a:r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Poca teoria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Qualche regola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Molta pratica</a:t>
            </a:r>
            <a:endParaRPr/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329817"/>
            <a:ext cx="21717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 descr="Lampada, Luce, Idea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DISCUSSIONE</a:t>
            </a:r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731954" cy="403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it-IT" b="1"/>
              <a:t>Riassume i punti principali </a:t>
            </a:r>
            <a:r>
              <a:rPr lang="it-IT"/>
              <a:t>emersi dai risultati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Aiuta a comprendere i risultati secondo quanto interpretato dagli autori, è un’interpretazione dei risultati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 b="1"/>
              <a:t>Compara i risultati ottenuti con lavori precedenti </a:t>
            </a:r>
            <a:r>
              <a:rPr lang="it-IT"/>
              <a:t>(riferimenti bibliografici)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Correla i risultati con le premesse introduttive di cui possono essere o meno la conferma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Vengono sottolineati i dati rilevanti e i possibili sviluppi futuri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Limiti: Servono a indicare i punti deboli e i difetti di uno studio, in modo che il lettore possa fare un'adeguata idea sui risultati e sulle conclusioni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it-IT"/>
              <a:t>Discrezione nel mettere in rilievo il significato dei risultati</a:t>
            </a: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  <p:pic>
        <p:nvPicPr>
          <p:cNvPr id="422" name="Google Shape;422;p24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4504" y="3580186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CONCLUSIONI</a:t>
            </a:r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Si traggono le conclusioni del lavoro fatto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Discussione sulla possibilità di generalizzare i risultati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Si suggeriscono ulteriori ricerche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Evitare di enfatizzare eccessivamente la propria ricerca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Implicazioni per la pratica </a:t>
            </a:r>
            <a:r>
              <a:rPr lang="it-IT"/>
              <a:t>e, se possibile, quale novità ha apportato alla professione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30" name="Google Shape;430;p25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5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BIBLIOGRAFIA</a:t>
            </a:r>
            <a:endParaRPr/>
          </a:p>
        </p:txBody>
      </p:sp>
      <p:sp>
        <p:nvSpPr>
          <p:cNvPr id="437" name="Google Shape;437;p26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Vedere «Le fonti d’informazione»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Onestà intellettuale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Consente al lettore di risalire direttamente alle fonti citate dall'autore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Permette di valutare se i riferimenti bibliografici sono pertinenti </a:t>
            </a:r>
            <a:r>
              <a:rPr lang="it-IT"/>
              <a:t>e corretti rispetto a quanto scritto dagli autori 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438" name="Google Shape;438;p26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6" descr="Ingranaggio, Meccanica, Settings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5191153"/>
            <a:ext cx="1150888" cy="1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ALLEGATI</a:t>
            </a:r>
            <a:endParaRPr/>
          </a:p>
        </p:txBody>
      </p:sp>
      <p:sp>
        <p:nvSpPr>
          <p:cNvPr id="445" name="Google Shape;445;p27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Schemi, strumenti utilizzati per la raccolta dati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Devono essere numerati e nel tasto deve essere inserita la nota di rimando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Non servono ad «appesantire» la tesi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Devono essere in numero inferiore alle pagine della tesi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Inserire quelli </a:t>
            </a:r>
            <a:r>
              <a:rPr lang="it-IT" b="1"/>
              <a:t>essenziali</a:t>
            </a:r>
            <a:endParaRPr/>
          </a:p>
        </p:txBody>
      </p:sp>
      <p:pic>
        <p:nvPicPr>
          <p:cNvPr id="446" name="Google Shape;446;p27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7" descr="Clip Di Carta, Ufficio, Pin, Titola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375" y="423662"/>
            <a:ext cx="1131250" cy="100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8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RINGRAZIAMENTI</a:t>
            </a:r>
            <a:endParaRPr/>
          </a:p>
        </p:txBody>
      </p:sp>
      <p:sp>
        <p:nvSpPr>
          <p:cNvPr id="453" name="Google Shape;453;p28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Non si ringrazia il relatore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Non si ringraziano i fidanzati o i genitori (a loro si può dedicare la tesi)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Si ringraziano coloro i quali hanno apportato un contributo concreto e/o scientifico alla stesura della tesi (esperti, studenti che hanno raccolto dati, coordinatori, statistici, bibliotecari, ecc)</a:t>
            </a:r>
            <a:endParaRPr/>
          </a:p>
        </p:txBody>
      </p:sp>
      <p:pic>
        <p:nvPicPr>
          <p:cNvPr id="454" name="Google Shape;454;p28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References</a:t>
            </a:r>
            <a:endParaRPr/>
          </a:p>
        </p:txBody>
      </p:sp>
      <p:sp>
        <p:nvSpPr>
          <p:cNvPr id="460" name="Google Shape;460;p29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Hyatt JK, Bienenstock EJ, Tilan JU. A student guide to proofreading and writing in science. Adv Physiol Educ 2017;41(3):324-331.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Ben Saad H. Scientific Medical Writing in Practice: the «IMR@D®» Format. Tunis Med 2019;97(3):407-425.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Gemayel R. How to write a scientific paper. FEBS J. 2016;283(21):3882-3885.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05d345732_0_0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100" b="1"/>
              <a:t>Ora scriviamo</a:t>
            </a:r>
            <a:endParaRPr sz="4100" b="1"/>
          </a:p>
        </p:txBody>
      </p:sp>
      <p:pic>
        <p:nvPicPr>
          <p:cNvPr id="467" name="Google Shape;467;g1105d345732_0_0" descr="Scrivere, Creare, Aggiungere, Pen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4725144"/>
            <a:ext cx="1510928" cy="151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05d345732_0_7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Prima regola</a:t>
            </a:r>
            <a:endParaRPr/>
          </a:p>
        </p:txBody>
      </p:sp>
      <p:sp>
        <p:nvSpPr>
          <p:cNvPr id="474" name="Google Shape;474;g1105d345732_0_7"/>
          <p:cNvSpPr txBox="1">
            <a:spLocks noGrp="1"/>
          </p:cNvSpPr>
          <p:nvPr>
            <p:ph type="body" idx="1"/>
          </p:nvPr>
        </p:nvSpPr>
        <p:spPr>
          <a:xfrm>
            <a:off x="811950" y="3765575"/>
            <a:ext cx="7520100" cy="7098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lt1"/>
                </a:solidFill>
              </a:rPr>
              <a:t>Si scrive anche quando NON si scrive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05d345732_0_14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Le fasi della scrittura</a:t>
            </a:r>
            <a:endParaRPr/>
          </a:p>
        </p:txBody>
      </p:sp>
      <p:sp>
        <p:nvSpPr>
          <p:cNvPr id="481" name="Google Shape;481;g1105d345732_0_14"/>
          <p:cNvSpPr txBox="1">
            <a:spLocks noGrp="1"/>
          </p:cNvSpPr>
          <p:nvPr>
            <p:ph type="body" idx="1"/>
          </p:nvPr>
        </p:nvSpPr>
        <p:spPr>
          <a:xfrm>
            <a:off x="1516507" y="2594375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100" b="1"/>
              <a:t>Il processo di scrittura COMINCIA PRIMA e FINISCE DOPO la fase di revisione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05d345732_0_21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qualità della scrittura</a:t>
            </a:r>
            <a:endParaRPr/>
          </a:p>
        </p:txBody>
      </p:sp>
      <p:sp>
        <p:nvSpPr>
          <p:cNvPr id="488" name="Google Shape;488;g1105d345732_0_21"/>
          <p:cNvSpPr txBox="1">
            <a:spLocks noGrp="1"/>
          </p:cNvSpPr>
          <p:nvPr>
            <p:ph type="body" idx="1"/>
          </p:nvPr>
        </p:nvSpPr>
        <p:spPr>
          <a:xfrm>
            <a:off x="865232" y="28889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Originalità dei contenuti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Piacevolezza del taglio espositivo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Agio della lettura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Struttura coerente e armonica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Stile e voce coerenti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Assenza di refusi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Un pensiero ispiratore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Good writing is a skill</a:t>
            </a: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Good writing can be learned</a:t>
            </a:r>
            <a:r>
              <a:rPr lang="it-IT"/>
              <a:t>. You don't have to be born with it. You can learn it. And as with any skill, you'll learn it through practice.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First of all, </a:t>
            </a:r>
            <a:r>
              <a:rPr lang="it-IT" b="1"/>
              <a:t>you can read a lot</a:t>
            </a:r>
            <a:r>
              <a:rPr lang="it-IT"/>
              <a:t>. Reading is a really good way to learn to be a better writer. And read sources of professional good writing like magazines and novels, non-fiction books, not necessarily the scientific literature.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Clear and logical thinking = Clear writing</a:t>
            </a:r>
            <a:endParaRPr b="1"/>
          </a:p>
        </p:txBody>
      </p:sp>
      <p:pic>
        <p:nvPicPr>
          <p:cNvPr id="283" name="Google Shape;283;p4" descr="Scrivere, Creare, Aggiungere, Pen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4725144"/>
            <a:ext cx="1510928" cy="151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05d345732_0_28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Comprensione approfondita dell’argomento</a:t>
            </a:r>
            <a:endParaRPr/>
          </a:p>
        </p:txBody>
      </p:sp>
      <p:sp>
        <p:nvSpPr>
          <p:cNvPr id="495" name="Google Shape;495;g1105d345732_0_28"/>
          <p:cNvSpPr txBox="1">
            <a:spLocks noGrp="1"/>
          </p:cNvSpPr>
          <p:nvPr>
            <p:ph type="body" idx="1"/>
          </p:nvPr>
        </p:nvSpPr>
        <p:spPr>
          <a:xfrm>
            <a:off x="811950" y="3765575"/>
            <a:ext cx="7520100" cy="7098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lt1"/>
                </a:solidFill>
              </a:rPr>
              <a:t>SCRIVERE È SCEGLIERE, non fare collage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496" name="Google Shape;496;g1105d345732_0_28"/>
          <p:cNvSpPr txBox="1"/>
          <p:nvPr/>
        </p:nvSpPr>
        <p:spPr>
          <a:xfrm>
            <a:off x="252450" y="5322325"/>
            <a:ext cx="8709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latin typeface="Century Gothic"/>
                <a:ea typeface="Century Gothic"/>
                <a:cs typeface="Century Gothic"/>
                <a:sym typeface="Century Gothic"/>
              </a:rPr>
              <a:t>Piccolo trucco: provare a spiegare ad alta voce a una persona ciò che si è compreso.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105d345732_0_38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Strutturare il contenuto</a:t>
            </a:r>
            <a:endParaRPr/>
          </a:p>
        </p:txBody>
      </p:sp>
      <p:sp>
        <p:nvSpPr>
          <p:cNvPr id="503" name="Google Shape;503;g1105d345732_0_38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b="1"/>
              <a:t>Quanto spiegare?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Bisogna spiegare tutto quello che serve per far capire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l’argomento o convincere del messaggio, ma nulla di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più</a:t>
            </a:r>
            <a:r>
              <a:rPr lang="it-IT"/>
              <a:t>, resistendo alla tentazione di parlare del maggior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numero di cose possibile.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 b="1"/>
              <a:t>La risorsa più scarsa, dopo l’attenzione, sono le energie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 b="1"/>
              <a:t>cognitive del pubblico.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105d345732_0_46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Cosa non deve mancare</a:t>
            </a:r>
            <a:endParaRPr/>
          </a:p>
        </p:txBody>
      </p:sp>
      <p:sp>
        <p:nvSpPr>
          <p:cNvPr id="510" name="Google Shape;510;g1105d345732_0_46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● Who? [«Chi?»]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● What? [«Che cosa?»]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● When? [«Quando?»]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● Where? [«Dove?»]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● Why? [«Perché?]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+ se c’è spazio, anche l’HOW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05d345732_0_53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Come iniziare</a:t>
            </a:r>
            <a:endParaRPr/>
          </a:p>
        </p:txBody>
      </p:sp>
      <p:sp>
        <p:nvSpPr>
          <p:cNvPr id="517" name="Google Shape;517;g1105d345732_0_53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Qual è il filo rosso della mia tesi? Chi legge deve passare da un paragrafo all’altro in modo naturale, scorrevole.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1105d345732_0_53"/>
          <p:cNvSpPr txBox="1"/>
          <p:nvPr/>
        </p:nvSpPr>
        <p:spPr>
          <a:xfrm>
            <a:off x="568000" y="3975950"/>
            <a:ext cx="8057100" cy="1508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Scrivete di getto, correte, non fermatevi, se vi fermate, non riprendete ritmo!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Seguite la vostra voce e quella del testo, oltre al vostro piano (se fila ancora, se non fila mentre scrivete, cambiatelo).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105d345732_0_60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Ricorda che vanno garantite</a:t>
            </a:r>
            <a:endParaRPr/>
          </a:p>
        </p:txBody>
      </p:sp>
      <p:sp>
        <p:nvSpPr>
          <p:cNvPr id="525" name="Google Shape;525;g1105d345732_0_60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Brevità - Concisione</a:t>
            </a:r>
            <a:endParaRPr b="1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Chiarezza</a:t>
            </a:r>
            <a:endParaRPr b="1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Efficacia</a:t>
            </a:r>
            <a:endParaRPr b="1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Accuratezza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105d345732_0_68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revisione del testo</a:t>
            </a:r>
            <a:endParaRPr/>
          </a:p>
        </p:txBody>
      </p:sp>
      <p:sp>
        <p:nvSpPr>
          <p:cNvPr id="532" name="Google Shape;532;g1105d345732_0_68"/>
          <p:cNvSpPr txBox="1">
            <a:spLocks noGrp="1"/>
          </p:cNvSpPr>
          <p:nvPr>
            <p:ph type="body" idx="1"/>
          </p:nvPr>
        </p:nvSpPr>
        <p:spPr>
          <a:xfrm>
            <a:off x="864375" y="2489200"/>
            <a:ext cx="759240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it-IT" b="1"/>
              <a:t>Rileggiamo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b="1"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</a:pPr>
            <a:r>
              <a:rPr lang="it-IT" b="1"/>
              <a:t>Pensando a chi legge.</a:t>
            </a:r>
            <a:endParaRPr b="1"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it-IT" b="1"/>
              <a:t>Ad alta voce</a:t>
            </a:r>
            <a:r>
              <a:rPr lang="it-IT"/>
              <a:t>. Le orecchie sono più sensibili degli occhi ai passaggi contorti o sconnessi, ai ritmi troppo lenti o troppo rapidi, agli errori,alle parole fuori posto, alla eccessiva lunghezza delle frasi, alle ripetizioni fastidiose.</a:t>
            </a:r>
            <a:endParaRPr/>
          </a:p>
          <a:p>
            <a:pPr marL="457200" lvl="0" indent="-3258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2"/>
              <a:buChar char="►"/>
            </a:pPr>
            <a:r>
              <a:rPr lang="it-IT" b="1"/>
              <a:t>Almeno un paio di volte,</a:t>
            </a:r>
            <a:r>
              <a:rPr lang="it-IT"/>
              <a:t> una prima a caldo e una seconda dopo aver lasciato sedimentare il testo, cosa che aiuta anche a superare la pigrizia all’idea di doverci rimettere le mani</a:t>
            </a:r>
            <a:r>
              <a:rPr lang="it-IT" sz="1865"/>
              <a:t>.</a:t>
            </a:r>
            <a:endParaRPr sz="1865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1865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105d345732_0_77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Controllo di</a:t>
            </a:r>
            <a:endParaRPr/>
          </a:p>
        </p:txBody>
      </p:sp>
      <p:sp>
        <p:nvSpPr>
          <p:cNvPr id="539" name="Google Shape;539;g1105d345732_0_77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contenuti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organizzazione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grammatica e sintassi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stile rigido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fonti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allitterazioni e ripetizioni fastidiose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ordine goffo delle parole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clichè, ovvietà, parole ridicole, stile rigido.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b="1"/>
              <a:t>Uno alla volta!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05d345732_0_85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Scrivere bene</a:t>
            </a:r>
            <a:endParaRPr/>
          </a:p>
        </p:txBody>
      </p:sp>
      <p:sp>
        <p:nvSpPr>
          <p:cNvPr id="546" name="Google Shape;546;g1105d345732_0_85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La </a:t>
            </a:r>
            <a:r>
              <a:rPr lang="it-IT" b="1"/>
              <a:t>qualità del testo</a:t>
            </a:r>
            <a:r>
              <a:rPr lang="it-IT"/>
              <a:t> è sempre della massima importanza. Un testo scritto male può infatti vanificare tutti gli sforzi profusi nel lavoro.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Un buon testo</a:t>
            </a: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non affatica inutilmente il lettore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accompagna in modo naturale i contenuti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stabilisce una relazione con l’interlocutore.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105d345732_0_92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Brevità</a:t>
            </a:r>
            <a:endParaRPr/>
          </a:p>
        </p:txBody>
      </p:sp>
      <p:sp>
        <p:nvSpPr>
          <p:cNvPr id="553" name="Google Shape;553;g1105d345732_0_92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Più un testo è lungo, più abusa di una risorsa scarsa come il TEMPO del destinatario</a:t>
            </a:r>
            <a:r>
              <a:rPr lang="it-IT"/>
              <a:t>, diminuendo le possibilità ha che quest’ultimo non solo lo legga fino in fondo.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b="1"/>
              <a:t>La BREVITÀ e la CONCENTRAZIONE costringono anche alla CHIAREZZA</a:t>
            </a:r>
            <a:r>
              <a:rPr lang="it-IT"/>
              <a:t>, sfrondando i testi dalle troppe parole e le troppe divagazioni che rischiano di nascondere o confondere i messaggi.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Gran parte dei testi migliora, dopo una buona sforbiciata.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05d345732_0_99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Chiarezza</a:t>
            </a:r>
            <a:endParaRPr/>
          </a:p>
        </p:txBody>
      </p:sp>
      <p:sp>
        <p:nvSpPr>
          <p:cNvPr id="560" name="Google Shape;560;g1105d345732_0_99"/>
          <p:cNvSpPr txBox="1">
            <a:spLocks noGrp="1"/>
          </p:cNvSpPr>
          <p:nvPr>
            <p:ph type="body" idx="1"/>
          </p:nvPr>
        </p:nvSpPr>
        <p:spPr>
          <a:xfrm>
            <a:off x="639000" y="2384025"/>
            <a:ext cx="7866000" cy="415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9369" algn="l" rtl="0">
              <a:spcBef>
                <a:spcPts val="1000"/>
              </a:spcBef>
              <a:spcAft>
                <a:spcPts val="0"/>
              </a:spcAft>
              <a:buSzPts val="1587"/>
              <a:buChar char="►"/>
            </a:pPr>
            <a:r>
              <a:rPr lang="it-IT" sz="1811" b="1"/>
              <a:t>Cominciamo le frasi con soggetto e verbo</a:t>
            </a:r>
            <a:r>
              <a:rPr lang="it-IT" sz="1811"/>
              <a:t> e lasciamo tutte le subordinate alla nostra destra.</a:t>
            </a:r>
            <a:endParaRPr sz="1811"/>
          </a:p>
          <a:p>
            <a:pPr marL="457200" lvl="0" indent="-329369" algn="l" rtl="0">
              <a:spcBef>
                <a:spcPts val="0"/>
              </a:spcBef>
              <a:spcAft>
                <a:spcPts val="0"/>
              </a:spcAft>
              <a:buSzPts val="1587"/>
              <a:buChar char="►"/>
            </a:pPr>
            <a:r>
              <a:rPr lang="it-IT" sz="1811" b="1"/>
              <a:t>Osserviamo la «legge della vicinanza»,</a:t>
            </a:r>
            <a:r>
              <a:rPr lang="it-IT" sz="1811"/>
              <a:t> che dice di tenere insieme soggetto, verbo e complemento oggetto; il nome e il suo aggettivo; la preposizione e il suo oggetto. Non li allontaniamo con inutili incisi, obbligando il lettore a fare su e giù per rimettere insieme la frase. Se abbiamo molte informazioni da dare, non pretendiamo di usare un solo periodo. Mettiamo gli incisi in apertura o in chiusura, oppure spezziamo il periodo usando gli avverbi per legare le frasi tra loro.</a:t>
            </a:r>
            <a:endParaRPr sz="1811"/>
          </a:p>
          <a:p>
            <a:pPr marL="457200" lvl="0" indent="-329369" algn="l" rtl="0">
              <a:spcBef>
                <a:spcPts val="0"/>
              </a:spcBef>
              <a:spcAft>
                <a:spcPts val="0"/>
              </a:spcAft>
              <a:buSzPts val="1587"/>
              <a:buChar char="►"/>
            </a:pPr>
            <a:r>
              <a:rPr lang="it-IT" sz="1811" b="1"/>
              <a:t>Evitiamo le relative a grappolo. </a:t>
            </a:r>
            <a:r>
              <a:rPr lang="it-IT" sz="1811"/>
              <a:t>Non dovrebbero esserci mai due “che” o “quale” nello stesso periodo: mettiamo un bel punto e cominciamo una nuova frase.</a:t>
            </a:r>
            <a:endParaRPr sz="1811"/>
          </a:p>
          <a:p>
            <a:pPr marL="457200" lvl="0" indent="-329369" algn="l" rtl="0">
              <a:spcBef>
                <a:spcPts val="0"/>
              </a:spcBef>
              <a:spcAft>
                <a:spcPts val="0"/>
              </a:spcAft>
              <a:buSzPts val="1587"/>
              <a:buChar char="►"/>
            </a:pPr>
            <a:r>
              <a:rPr lang="it-IT" sz="1811" b="1"/>
              <a:t>Ogni paragrafo, un’informazione</a:t>
            </a:r>
            <a:r>
              <a:rPr lang="it-IT" sz="1811"/>
              <a:t>. Il paragrafo è più incisivo se la prima frase dichiara l’informazione, e le successive la spiegano.</a:t>
            </a:r>
            <a:endParaRPr sz="122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Regole generali</a:t>
            </a:r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Stesura dei cinque capitoli «classici»: </a:t>
            </a:r>
            <a:r>
              <a:rPr lang="it-IT" b="1"/>
              <a:t>introduzione</a:t>
            </a:r>
            <a:r>
              <a:rPr lang="it-IT"/>
              <a:t>, </a:t>
            </a:r>
            <a:r>
              <a:rPr lang="it-IT" b="1"/>
              <a:t>materiali</a:t>
            </a:r>
            <a:r>
              <a:rPr lang="it-IT"/>
              <a:t> </a:t>
            </a:r>
            <a:r>
              <a:rPr lang="it-IT" b="1"/>
              <a:t>e</a:t>
            </a:r>
            <a:r>
              <a:rPr lang="it-IT"/>
              <a:t> </a:t>
            </a:r>
            <a:r>
              <a:rPr lang="it-IT" b="1"/>
              <a:t>metodi</a:t>
            </a:r>
            <a:r>
              <a:rPr lang="it-IT"/>
              <a:t>, </a:t>
            </a:r>
            <a:r>
              <a:rPr lang="it-IT" b="1"/>
              <a:t>risultati</a:t>
            </a:r>
            <a:r>
              <a:rPr lang="it-IT"/>
              <a:t>, </a:t>
            </a:r>
            <a:r>
              <a:rPr lang="it-IT" b="1"/>
              <a:t>discussione</a:t>
            </a:r>
            <a:r>
              <a:rPr lang="it-IT"/>
              <a:t> e  </a:t>
            </a:r>
            <a:r>
              <a:rPr lang="it-IT" b="1"/>
              <a:t>conclusioni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Riunire gli argomenti in </a:t>
            </a:r>
            <a:r>
              <a:rPr lang="it-IT" b="1"/>
              <a:t>sezioni chiare</a:t>
            </a:r>
            <a:r>
              <a:rPr lang="it-IT"/>
              <a:t>, ben delimitate che si succedano con logicità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Numero non eccessivo di paragrafi, ben titolati e logicamente conseguenti</a:t>
            </a:r>
            <a:endParaRPr/>
          </a:p>
        </p:txBody>
      </p:sp>
      <p:pic>
        <p:nvPicPr>
          <p:cNvPr id="290" name="Google Shape;290;p5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689" y="4653136"/>
            <a:ext cx="2689606" cy="1993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105d345732_0_113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Chiarezza</a:t>
            </a:r>
            <a:endParaRPr/>
          </a:p>
        </p:txBody>
      </p:sp>
      <p:sp>
        <p:nvSpPr>
          <p:cNvPr id="567" name="Google Shape;567;g1105d345732_0_113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Quando abbiamo concluso un ragionamento, una riflessione, una fase, segnaliamo visivamente andando a capo.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Gerundio: no in inizio di periodo</a:t>
            </a:r>
            <a:r>
              <a:rPr lang="it-IT"/>
              <a:t> o se introduce ultima frase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Parentesi</a:t>
            </a:r>
            <a:r>
              <a:rPr lang="it-IT"/>
              <a:t>: </a:t>
            </a:r>
            <a:r>
              <a:rPr lang="it-IT" b="1"/>
              <a:t>interrompono </a:t>
            </a:r>
            <a:r>
              <a:rPr lang="it-IT"/>
              <a:t>per cui non abusarne. Non mettervi info importanti, farle brevi, collocarla alla fine.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Doppie negazioni</a:t>
            </a:r>
            <a:r>
              <a:rPr lang="it-IT"/>
              <a:t>: Non si può non tenere conto // Non si può negare // non è meno importante…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Evitare: citato in precedenza, succitato, già menzionato, come evidenziato prima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105d345732_0_120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Efficacia</a:t>
            </a:r>
            <a:endParaRPr/>
          </a:p>
        </p:txBody>
      </p:sp>
      <p:sp>
        <p:nvSpPr>
          <p:cNvPr id="574" name="Google Shape;574;g1105d345732_0_120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300" cy="353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Un testo è efficace se aderisce con naturalezza ai contenuti e riesce a coinvolgere il lettore o l’ascoltatore in modo diretto e personale. Inoltre:</a:t>
            </a: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Preferiamo i verbi ai sostantivi</a:t>
            </a:r>
            <a:r>
              <a:rPr lang="it-IT"/>
              <a:t>, usiamoli alla forma attiva.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Attenzione agli avverbi</a:t>
            </a:r>
            <a:r>
              <a:rPr lang="it-IT"/>
              <a:t>, che troppo spesso diluiscono il significato del verbo e gli impediscono di sprigionare tutta la sua forza.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Occhio alla </a:t>
            </a:r>
            <a:r>
              <a:rPr lang="it-IT" b="1"/>
              <a:t>punteggiatura,</a:t>
            </a:r>
            <a:r>
              <a:rPr lang="it-IT"/>
              <a:t> che struttura e dà senso al testo: ascoltiamo quello che stiamo scrivendo e controlliamo come suona.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Evitiamo frasi fatte</a:t>
            </a:r>
            <a:r>
              <a:rPr lang="it-IT"/>
              <a:t> ed espressioni abusate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105d345732_0_153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Stile/linguaggio</a:t>
            </a:r>
            <a:endParaRPr/>
          </a:p>
        </p:txBody>
      </p:sp>
      <p:pic>
        <p:nvPicPr>
          <p:cNvPr id="580" name="Google Shape;580;g1105d345732_0_153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1105d345732_0_153" descr="Scrabble, Gioco, Gioco Da Tavolo, Par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4186" y="1772816"/>
            <a:ext cx="2588730" cy="1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1105d345732_0_153"/>
          <p:cNvSpPr txBox="1">
            <a:spLocks noGrp="1"/>
          </p:cNvSpPr>
          <p:nvPr>
            <p:ph type="body" idx="1"/>
          </p:nvPr>
        </p:nvSpPr>
        <p:spPr>
          <a:xfrm>
            <a:off x="467545" y="2859414"/>
            <a:ext cx="6048600" cy="3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Asciutto</a:t>
            </a:r>
            <a:r>
              <a:rPr lang="it-IT"/>
              <a:t>/essenziale, frasi brevi, chiare e incisive, sfoltire parole superflue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Linguaggio</a:t>
            </a:r>
            <a:r>
              <a:rPr lang="it-IT"/>
              <a:t> </a:t>
            </a:r>
            <a:r>
              <a:rPr lang="it-IT" b="1"/>
              <a:t>informativo</a:t>
            </a:r>
            <a:r>
              <a:rPr lang="it-IT"/>
              <a:t> e non promozionale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Prima le informazioni (risultati) poi le interpretazioni (discussione)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Eventuali commenti/valutazioni vanno attribuite a un soggetto: così si mantiene (in apparenza!) il racconto di soli fatti </a:t>
            </a:r>
            <a:endParaRPr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"/>
          <p:cNvSpPr txBox="1">
            <a:spLocks noGrp="1"/>
          </p:cNvSpPr>
          <p:nvPr>
            <p:ph type="title"/>
          </p:nvPr>
        </p:nvSpPr>
        <p:spPr>
          <a:xfrm>
            <a:off x="870223" y="838200"/>
            <a:ext cx="6586350" cy="91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RECAP</a:t>
            </a:r>
            <a:endParaRPr/>
          </a:p>
        </p:txBody>
      </p:sp>
      <p:sp>
        <p:nvSpPr>
          <p:cNvPr id="588" name="Google Shape;588;p7"/>
          <p:cNvSpPr txBox="1">
            <a:spLocks noGrp="1"/>
          </p:cNvSpPr>
          <p:nvPr>
            <p:ph type="body" idx="1"/>
          </p:nvPr>
        </p:nvSpPr>
        <p:spPr>
          <a:xfrm>
            <a:off x="870223" y="2333012"/>
            <a:ext cx="6870130" cy="426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è necessario </a:t>
            </a:r>
            <a:r>
              <a:rPr lang="it-IT" b="1">
                <a:solidFill>
                  <a:srgbClr val="C00000"/>
                </a:solidFill>
              </a:rPr>
              <a:t>evitare</a:t>
            </a:r>
            <a:r>
              <a:rPr lang="it-IT"/>
              <a:t>: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termini ridondanti ed ambigui;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neologismi che non hanno riscontro sul dizionario;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abuso di tecnicismi e delle abbreviazioni;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uso eccessivo di verbi passivi;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uso della prima persona;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uso di avverbi (es. assolutamente, evidentemente, naturalmente);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frasi troppo lunghe e complesse, ricche di subordinate ed incisi, prediligendo frasi brevi ma d’immediata comprensibilità;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bruschi passaggi d’argomento;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589" name="Google Shape;589;p7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" descr="Sì, No, Tipografia, Tipo, Testo, Parole, Astratto, Ar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5022" y="2204864"/>
            <a:ext cx="1704210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105d345732_0_160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Iniziamo</a:t>
            </a:r>
            <a:endParaRPr/>
          </a:p>
        </p:txBody>
      </p:sp>
      <p:sp>
        <p:nvSpPr>
          <p:cNvPr id="597" name="Google Shape;597;g1105d345732_0_160"/>
          <p:cNvSpPr txBox="1">
            <a:spLocks noGrp="1"/>
          </p:cNvSpPr>
          <p:nvPr>
            <p:ph type="body" idx="1"/>
          </p:nvPr>
        </p:nvSpPr>
        <p:spPr>
          <a:xfrm>
            <a:off x="864373" y="2489200"/>
            <a:ext cx="7718700" cy="386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Leggete gli articoli forniti, decidete il focus da affrontare nella vostra introduzione e scrivete il paragrafo con le opportune citazioni in Vancouver Style rimanendo nelle 6000 battute spazi inclusi.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800" b="1"/>
              <a:t>Buon lavoro!</a:t>
            </a:r>
            <a:endParaRPr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Pensate al pubblico</a:t>
            </a: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La comunità scientifica</a:t>
            </a:r>
            <a:endParaRPr/>
          </a:p>
        </p:txBody>
      </p:sp>
      <p:pic>
        <p:nvPicPr>
          <p:cNvPr id="298" name="Google Shape;298;p9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 descr="Persone, Umano, Gruppo, Persona, Simbo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3728" y="3501008"/>
            <a:ext cx="2303016" cy="230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817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Prendere confidenza con la letteratura scientifica</a:t>
            </a:r>
            <a:endParaRPr/>
          </a:p>
        </p:txBody>
      </p:sp>
      <p:sp>
        <p:nvSpPr>
          <p:cNvPr id="305" name="Google Shape;305;p10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3605337" cy="84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Iniziate consultando le riviste italiane</a:t>
            </a:r>
            <a:endParaRPr/>
          </a:p>
        </p:txBody>
      </p:sp>
      <p:pic>
        <p:nvPicPr>
          <p:cNvPr id="306" name="Google Shape;3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55749">
            <a:off x="4516433" y="2588136"/>
            <a:ext cx="4420474" cy="93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06" y="3749759"/>
            <a:ext cx="33147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5859" y="4746115"/>
            <a:ext cx="31369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7944" y="3741780"/>
            <a:ext cx="326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135" y="4960700"/>
            <a:ext cx="33274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1265" y="5882911"/>
            <a:ext cx="32766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1559" y="5767643"/>
            <a:ext cx="32512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0" descr="Lampada, Luce, Idea, Icon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First of all… TITOLO</a:t>
            </a:r>
            <a:endParaRPr/>
          </a:p>
        </p:txBody>
      </p:sp>
      <p:sp>
        <p:nvSpPr>
          <p:cNvPr id="319" name="Google Shape;319;p11"/>
          <p:cNvSpPr txBox="1">
            <a:spLocks noGrp="1"/>
          </p:cNvSpPr>
          <p:nvPr>
            <p:ph type="body" idx="1"/>
          </p:nvPr>
        </p:nvSpPr>
        <p:spPr>
          <a:xfrm>
            <a:off x="755576" y="2852936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È la presentazione del lavoro, il nucleo, una sintesi brevissima che ne condensa argomento e significato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Semplice, chiaro, non enfatico, breve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Abbozzato all’inizio e verificato alla fine del lavoro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Concordato con il relatore</a:t>
            </a:r>
            <a:endParaRPr/>
          </a:p>
        </p:txBody>
      </p:sp>
      <p:pic>
        <p:nvPicPr>
          <p:cNvPr id="320" name="Google Shape;320;p11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1" descr="Intestazione, Titolo, Le Scri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064" y="692696"/>
            <a:ext cx="2618706" cy="165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INDICE</a:t>
            </a:r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Capitoli, sottocapitoli e paragrafi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Stessa numerazione, stesse parole e stesse pagine presenti nel testo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Sguardo d’insieme preciso di tutto il lavoro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Deve permettere la «navigazione» all’interno della tesi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/>
              <a:t>Correttamente tabulato (usare tabella senza bordi)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 b="1"/>
              <a:t>Pensatelo prima </a:t>
            </a:r>
            <a:r>
              <a:rPr lang="it-IT"/>
              <a:t>della stesura della tesi, deve essere una </a:t>
            </a:r>
            <a:r>
              <a:rPr lang="it-IT" i="1"/>
              <a:t>«road map»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28" name="Google Shape;328;p12" descr="Lampada, Luce, Idea, Ic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2" descr="Clip Di Carta, Ufficio, Pin, Titola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375" y="423662"/>
            <a:ext cx="1131250" cy="100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/>
              <a:t>Esempio di indice strutturato</a:t>
            </a:r>
            <a:endParaRPr/>
          </a:p>
        </p:txBody>
      </p:sp>
      <p:pic>
        <p:nvPicPr>
          <p:cNvPr id="335" name="Google Shape;33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2060848"/>
            <a:ext cx="5184576" cy="467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 descr="Lampada, Luce, Idea, Ic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20" y="5157192"/>
            <a:ext cx="1366912" cy="13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unioni ione">
  <a:themeElements>
    <a:clrScheme name="Riunioni ione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Microsoft Office PowerPoint</Application>
  <PresentationFormat>Presentazione su schermo (4:3)</PresentationFormat>
  <Paragraphs>246</Paragraphs>
  <Slides>44</Slides>
  <Notes>44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Noto Sans Symbols</vt:lpstr>
      <vt:lpstr>Arial</vt:lpstr>
      <vt:lpstr>Century Gothic</vt:lpstr>
      <vt:lpstr>Calibri</vt:lpstr>
      <vt:lpstr>Riunioni ione</vt:lpstr>
      <vt:lpstr>La struttura della tesi</vt:lpstr>
      <vt:lpstr>Before starting</vt:lpstr>
      <vt:lpstr>Good writing is a skill</vt:lpstr>
      <vt:lpstr>Regole generali</vt:lpstr>
      <vt:lpstr>Pensate al pubblico</vt:lpstr>
      <vt:lpstr>Prendere confidenza con la letteratura scientifica</vt:lpstr>
      <vt:lpstr>First of all… TITOLO</vt:lpstr>
      <vt:lpstr>INDICE</vt:lpstr>
      <vt:lpstr>Esempio di indice strutturato</vt:lpstr>
      <vt:lpstr>ABSTRACT</vt:lpstr>
      <vt:lpstr>Presentazione standard di PowerPoint</vt:lpstr>
      <vt:lpstr>INTRODUZIONE (1)</vt:lpstr>
      <vt:lpstr>INTRODUZIONE: Contenuto (1)</vt:lpstr>
      <vt:lpstr>MATERIALI E METODI</vt:lpstr>
      <vt:lpstr>MATERIALI E METODI: Contenuto per tesi di ricerca</vt:lpstr>
      <vt:lpstr>MATERIALI E METODI: Contenuto per tesi compilativa</vt:lpstr>
      <vt:lpstr>RISULTATI</vt:lpstr>
      <vt:lpstr>RISULTATI: contenuto per tesi di ricerca</vt:lpstr>
      <vt:lpstr>RISULTATI: contenuto per tesi compilativa</vt:lpstr>
      <vt:lpstr>DISCUSSIONE</vt:lpstr>
      <vt:lpstr>CONCLUSIONI</vt:lpstr>
      <vt:lpstr>BIBLIOGRAFIA</vt:lpstr>
      <vt:lpstr>ALLEGATI</vt:lpstr>
      <vt:lpstr>RINGRAZIAMENTI</vt:lpstr>
      <vt:lpstr>References</vt:lpstr>
      <vt:lpstr>Ora scriviamo</vt:lpstr>
      <vt:lpstr>Prima regola</vt:lpstr>
      <vt:lpstr>Le fasi della scrittura</vt:lpstr>
      <vt:lpstr>La qualità della scrittura</vt:lpstr>
      <vt:lpstr>Comprensione approfondita dell’argomento</vt:lpstr>
      <vt:lpstr>Strutturare il contenuto</vt:lpstr>
      <vt:lpstr>Cosa non deve mancare</vt:lpstr>
      <vt:lpstr>Come iniziare</vt:lpstr>
      <vt:lpstr>Ricorda che vanno garantite</vt:lpstr>
      <vt:lpstr>La revisione del testo</vt:lpstr>
      <vt:lpstr>Controllo di</vt:lpstr>
      <vt:lpstr>Scrivere bene</vt:lpstr>
      <vt:lpstr>Brevità</vt:lpstr>
      <vt:lpstr>Chiarezza</vt:lpstr>
      <vt:lpstr>Chiarezza</vt:lpstr>
      <vt:lpstr>Efficacia</vt:lpstr>
      <vt:lpstr>Stile/linguaggio</vt:lpstr>
      <vt:lpstr>RECAP</vt:lpstr>
      <vt:lpstr>Iniziamo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struttura della tesi</dc:title>
  <dc:creator>laura simionato</dc:creator>
  <cp:lastModifiedBy>Daniela Berardinelli</cp:lastModifiedBy>
  <cp:revision>1</cp:revision>
  <dcterms:created xsi:type="dcterms:W3CDTF">2012-02-17T11:28:52Z</dcterms:created>
  <dcterms:modified xsi:type="dcterms:W3CDTF">2022-01-26T09:34:05Z</dcterms:modified>
</cp:coreProperties>
</file>