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04"/>
  </p:notesMasterIdLst>
  <p:handoutMasterIdLst>
    <p:handoutMasterId r:id="rId105"/>
  </p:handoutMasterIdLst>
  <p:sldIdLst>
    <p:sldId id="256" r:id="rId2"/>
    <p:sldId id="257" r:id="rId3"/>
    <p:sldId id="258" r:id="rId4"/>
    <p:sldId id="260" r:id="rId5"/>
    <p:sldId id="304" r:id="rId6"/>
    <p:sldId id="305" r:id="rId7"/>
    <p:sldId id="306" r:id="rId8"/>
    <p:sldId id="307" r:id="rId9"/>
    <p:sldId id="308" r:id="rId10"/>
    <p:sldId id="309" r:id="rId11"/>
    <p:sldId id="310" r:id="rId12"/>
    <p:sldId id="311" r:id="rId13"/>
    <p:sldId id="312" r:id="rId14"/>
    <p:sldId id="271" r:id="rId15"/>
    <p:sldId id="259" r:id="rId16"/>
    <p:sldId id="261" r:id="rId17"/>
    <p:sldId id="262" r:id="rId18"/>
    <p:sldId id="263" r:id="rId19"/>
    <p:sldId id="272" r:id="rId20"/>
    <p:sldId id="264" r:id="rId21"/>
    <p:sldId id="358" r:id="rId22"/>
    <p:sldId id="313" r:id="rId23"/>
    <p:sldId id="314" r:id="rId24"/>
    <p:sldId id="315" r:id="rId25"/>
    <p:sldId id="316" r:id="rId26"/>
    <p:sldId id="317" r:id="rId27"/>
    <p:sldId id="318" r:id="rId28"/>
    <p:sldId id="319" r:id="rId29"/>
    <p:sldId id="320" r:id="rId30"/>
    <p:sldId id="321" r:id="rId31"/>
    <p:sldId id="322" r:id="rId32"/>
    <p:sldId id="323" r:id="rId33"/>
    <p:sldId id="324" r:id="rId34"/>
    <p:sldId id="325" r:id="rId35"/>
    <p:sldId id="273" r:id="rId36"/>
    <p:sldId id="267" r:id="rId37"/>
    <p:sldId id="326" r:id="rId38"/>
    <p:sldId id="327" r:id="rId39"/>
    <p:sldId id="330" r:id="rId40"/>
    <p:sldId id="328" r:id="rId41"/>
    <p:sldId id="331" r:id="rId42"/>
    <p:sldId id="332" r:id="rId43"/>
    <p:sldId id="333" r:id="rId44"/>
    <p:sldId id="334" r:id="rId45"/>
    <p:sldId id="336" r:id="rId46"/>
    <p:sldId id="335" r:id="rId47"/>
    <p:sldId id="337" r:id="rId48"/>
    <p:sldId id="339" r:id="rId49"/>
    <p:sldId id="338" r:id="rId50"/>
    <p:sldId id="362" r:id="rId51"/>
    <p:sldId id="340" r:id="rId52"/>
    <p:sldId id="342" r:id="rId53"/>
    <p:sldId id="343" r:id="rId54"/>
    <p:sldId id="344" r:id="rId55"/>
    <p:sldId id="274" r:id="rId56"/>
    <p:sldId id="286" r:id="rId57"/>
    <p:sldId id="269" r:id="rId58"/>
    <p:sldId id="270" r:id="rId59"/>
    <p:sldId id="287" r:id="rId60"/>
    <p:sldId id="288" r:id="rId61"/>
    <p:sldId id="289" r:id="rId62"/>
    <p:sldId id="290" r:id="rId63"/>
    <p:sldId id="357" r:id="rId64"/>
    <p:sldId id="275" r:id="rId65"/>
    <p:sldId id="277" r:id="rId66"/>
    <p:sldId id="345" r:id="rId67"/>
    <p:sldId id="346" r:id="rId68"/>
    <p:sldId id="347" r:id="rId69"/>
    <p:sldId id="348" r:id="rId70"/>
    <p:sldId id="349" r:id="rId71"/>
    <p:sldId id="350" r:id="rId72"/>
    <p:sldId id="351" r:id="rId73"/>
    <p:sldId id="352" r:id="rId74"/>
    <p:sldId id="353" r:id="rId75"/>
    <p:sldId id="354" r:id="rId76"/>
    <p:sldId id="355" r:id="rId77"/>
    <p:sldId id="356" r:id="rId78"/>
    <p:sldId id="279" r:id="rId79"/>
    <p:sldId id="276" r:id="rId80"/>
    <p:sldId id="280" r:id="rId81"/>
    <p:sldId id="281" r:id="rId82"/>
    <p:sldId id="291" r:id="rId83"/>
    <p:sldId id="363" r:id="rId84"/>
    <p:sldId id="292" r:id="rId85"/>
    <p:sldId id="293" r:id="rId86"/>
    <p:sldId id="295" r:id="rId87"/>
    <p:sldId id="294" r:id="rId88"/>
    <p:sldId id="296" r:id="rId89"/>
    <p:sldId id="282" r:id="rId90"/>
    <p:sldId id="266" r:id="rId91"/>
    <p:sldId id="283" r:id="rId92"/>
    <p:sldId id="284" r:id="rId93"/>
    <p:sldId id="297" r:id="rId94"/>
    <p:sldId id="298" r:id="rId95"/>
    <p:sldId id="299" r:id="rId96"/>
    <p:sldId id="300" r:id="rId97"/>
    <p:sldId id="285" r:id="rId98"/>
    <p:sldId id="301" r:id="rId99"/>
    <p:sldId id="361" r:id="rId100"/>
    <p:sldId id="302" r:id="rId101"/>
    <p:sldId id="359" r:id="rId102"/>
    <p:sldId id="360" r:id="rId103"/>
  </p:sldIdLst>
  <p:sldSz cx="12192000" cy="6858000"/>
  <p:notesSz cx="9926638" cy="6797675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544" autoAdjust="0"/>
    <p:restoredTop sz="94671" autoAdjust="0"/>
  </p:normalViewPr>
  <p:slideViewPr>
    <p:cSldViewPr>
      <p:cViewPr varScale="1">
        <p:scale>
          <a:sx n="70" d="100"/>
          <a:sy n="70" d="100"/>
        </p:scale>
        <p:origin x="1002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viewProps" Target="viewProps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tableStyles" Target="tableStyle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E8D5F5-FC4C-4205-A219-DF7EFDCC2EF5}" type="datetimeFigureOut">
              <a:rPr lang="it-IT" smtClean="0"/>
              <a:t>26/01/2023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19D92-3C42-447C-92BF-C1F0DCC7DFD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3954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46B8BE-7675-4A54-81CA-E6AF5FAB9CA1}" type="datetimeFigureOut">
              <a:rPr lang="it-IT" smtClean="0"/>
              <a:t>26/01/2023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B9262C-8FA5-4FD1-8F5C-78BBE154079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993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80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B9262C-8FA5-4FD1-8F5C-78BBE1540799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39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9D1B0-AC19-4C93-B1F1-4B5C9EF1148D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455F0-4107-49BB-96F5-47F00624BE51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11A8-DE99-4AA7-B963-D70CEE27C7C5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FF274F-ACB8-488F-B5AA-67B62D572B41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6463-B5DF-4BE0-9E41-8A6173FF33FF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534980-4CC7-4452-B12C-C764C408CA3D}" type="datetime1">
              <a:rPr lang="it-IT" smtClean="0"/>
              <a:t>26/01/2023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64EB7-8A13-4898-A735-0D159474FE4B}" type="datetime1">
              <a:rPr lang="it-IT" smtClean="0"/>
              <a:t>26/01/2023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5CDD2-CD18-4028-8D67-4A456CAEFDF4}" type="datetime1">
              <a:rPr lang="it-IT" smtClean="0"/>
              <a:t>26/01/2023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0B18C5-DDB3-447E-B70E-BEB9469DC6EF}" type="datetime1">
              <a:rPr lang="it-IT" smtClean="0"/>
              <a:t>26/01/2023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B6CAF-8ACC-4531-A0CF-D857867FA435}" type="datetime1">
              <a:rPr lang="it-IT" smtClean="0"/>
              <a:t>26/01/2023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70CE7-62FB-485F-8126-A6BC2AC3E689}" type="datetime1">
              <a:rPr lang="it-IT" smtClean="0"/>
              <a:t>26/01/2023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0000"/>
                <a:lumOff val="40000"/>
              </a:schemeClr>
            </a:gs>
            <a:gs pos="100000">
              <a:schemeClr val="accent2">
                <a:lumMod val="20000"/>
                <a:lumOff val="8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0BAE38-FA21-4E4C-9DBE-700961FF5ADF}" type="datetime1">
              <a:rPr lang="it-IT" smtClean="0"/>
              <a:t>26/01/2023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hyperlink" Target="Jingle%20Bells%20-%20googolata.docx" TargetMode="External"/><Relationship Id="rId4" Type="http://schemas.openxmlformats.org/officeDocument/2006/relationships/image" Target="../media/image1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teriale%20-%20Vancouver%20ESEMPI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Seminario%20Tesi%20-%20Esempio%20di%20Frontespizio.docx" TargetMode="Externa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5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6.emf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775520" y="5984720"/>
            <a:ext cx="86409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cura di: Gabriele GONELLA e Laura SIMIONATO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569" y="3241929"/>
            <a:ext cx="7776862" cy="1234422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75520" y="2534043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SEMINARIO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47526" y="2627157"/>
            <a:ext cx="8496944" cy="186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3600000"/>
            </a:lightRig>
          </a:scene3d>
          <a:sp3d>
            <a:bevelT/>
          </a:sp3d>
        </p:spPr>
        <p:txBody>
          <a:bodyPr wrap="square" lIns="91440" tIns="45720" rIns="91440" bIns="45720">
            <a:spAutoFit/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it-IT" sz="11500" b="1" dirty="0">
                <a:ln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BENVENUTI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3" y="188641"/>
            <a:ext cx="41338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21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olo 1"/>
          <p:cNvSpPr>
            <a:spLocks noGrp="1"/>
          </p:cNvSpPr>
          <p:nvPr>
            <p:ph type="title"/>
          </p:nvPr>
        </p:nvSpPr>
        <p:spPr>
          <a:xfrm>
            <a:off x="1981200" y="492195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TIPOLOGIE DI TESI: compilative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4" y="1600200"/>
            <a:ext cx="11161240" cy="4315027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buNone/>
            </a:pP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CASE REPORT</a:t>
            </a:r>
          </a:p>
          <a:p>
            <a:pPr marL="812800" indent="-276225" algn="just">
              <a:spcBef>
                <a:spcPts val="0"/>
              </a:spcBef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Rapporto su un «caso» che può riguardare una persona, un evento, una situazione, il rimedio ad un evento/situazione, un programma d’intervento.</a:t>
            </a:r>
          </a:p>
          <a:p>
            <a:pPr marL="0" indent="0" algn="just">
              <a:buNone/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</a:rPr>
              <a:t>   </a:t>
            </a:r>
          </a:p>
          <a:p>
            <a:pPr marL="0" indent="0" algn="just">
              <a:buNone/>
              <a:tabLst>
                <a:tab pos="363538" algn="l"/>
              </a:tabLst>
            </a:pP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sz="3600" b="1" dirty="0" smtClean="0">
                <a:solidFill>
                  <a:schemeClr val="accent2">
                    <a:lumMod val="75000"/>
                  </a:schemeClr>
                </a:solidFill>
              </a:rPr>
              <a:t>OBIETTIVO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900113" indent="-363538" algn="just">
              <a:buNone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1.		analisi alla luce dei principi della EBP per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sostenere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le scelte fatte</a:t>
            </a:r>
          </a:p>
        </p:txBody>
      </p:sp>
      <p:sp>
        <p:nvSpPr>
          <p:cNvPr id="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  <p:sp>
        <p:nvSpPr>
          <p:cNvPr id="9" name="Freccia a destra rientrata 3"/>
          <p:cNvSpPr>
            <a:spLocks noChangeArrowheads="1"/>
          </p:cNvSpPr>
          <p:nvPr/>
        </p:nvSpPr>
        <p:spPr bwMode="auto">
          <a:xfrm>
            <a:off x="551384" y="4365104"/>
            <a:ext cx="432048" cy="2880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577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100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94408" y="1196752"/>
            <a:ext cx="7972037" cy="4339650"/>
          </a:xfrm>
          <a:prstGeom prst="rect">
            <a:avLst/>
          </a:prstGeom>
          <a:noFill/>
          <a:effectLst>
            <a:outerShdw blurRad="25400" dist="76200" dir="5400000" algn="t" rotWithShape="0">
              <a:prstClr val="black">
                <a:alpha val="5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di </a:t>
            </a:r>
            <a:r>
              <a:rPr lang="it-IT" sz="13800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Gradibilità</a:t>
            </a:r>
            <a:endParaRPr lang="it-IT" sz="13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Ora date VOI una mano a NOI!!!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0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101</a:t>
            </a:fld>
            <a:endParaRPr lang="it-IT"/>
          </a:p>
        </p:txBody>
      </p:sp>
      <p:sp>
        <p:nvSpPr>
          <p:cNvPr id="4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101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919537" y="1015650"/>
            <a:ext cx="8280919" cy="540147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115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Saluti a Tutti,</a:t>
            </a:r>
          </a:p>
          <a:p>
            <a:pPr algn="ctr"/>
            <a:r>
              <a:rPr lang="it-IT" sz="115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Buon Lavoro e…….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Bene se non ci sono più dubbi!!!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9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102</a:t>
            </a:fld>
            <a:endParaRPr lang="it-IT"/>
          </a:p>
        </p:txBody>
      </p:sp>
      <p:sp>
        <p:nvSpPr>
          <p:cNvPr id="4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102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775520" y="260649"/>
            <a:ext cx="8620382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96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…… possa la fortuna essere sempre a vostro favore!”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44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/>
          <p:cNvSpPr>
            <a:spLocks noGrp="1"/>
          </p:cNvSpPr>
          <p:nvPr>
            <p:ph type="title"/>
          </p:nvPr>
        </p:nvSpPr>
        <p:spPr>
          <a:xfrm>
            <a:off x="1981200" y="492195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TIPOLOGIE DI TESI: compilative (3)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4" y="1762708"/>
            <a:ext cx="11089232" cy="3917032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it-IT" sz="3600" b="1" dirty="0" smtClean="0">
                <a:solidFill>
                  <a:schemeClr val="accent2">
                    <a:lumMod val="75000"/>
                  </a:schemeClr>
                </a:solidFill>
              </a:rPr>
              <a:t>DOCUMENTAZIONE DI ESPERIENZE APPLICATIVE </a:t>
            </a:r>
          </a:p>
          <a:p>
            <a:pPr marL="812800" indent="-276225" algn="just">
              <a:spcBef>
                <a:spcPts val="0"/>
              </a:spcBef>
              <a:defRPr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Riguarda modelli, metodi e strumenti applicati ad una precisa situazione assistenziale</a:t>
            </a:r>
          </a:p>
          <a:p>
            <a:pPr marL="0" indent="0">
              <a:buNone/>
              <a:defRPr/>
            </a:pPr>
            <a:endParaRPr lang="it-IT" sz="28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449263" algn="l"/>
              </a:tabLst>
              <a:defRPr/>
            </a:pPr>
            <a:r>
              <a:rPr lang="it-IT" sz="2800" b="1" dirty="0">
                <a:solidFill>
                  <a:srgbClr val="000000"/>
                </a:solidFill>
              </a:rPr>
              <a:t>	</a:t>
            </a:r>
            <a:r>
              <a:rPr lang="it-IT" sz="3600" b="1" dirty="0" smtClean="0">
                <a:solidFill>
                  <a:schemeClr val="accent2">
                    <a:lumMod val="75000"/>
                  </a:schemeClr>
                </a:solidFill>
              </a:rPr>
              <a:t>OBIETTIVO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900113" indent="-363538" algn="just">
              <a:buNone/>
              <a:defRPr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1.	documentare un’esperienza pratica, analizzarla e discuterla alla luce della letteratura dell’applicabilità e/o dell’utilità </a:t>
            </a:r>
            <a:endParaRPr lang="it-IT" sz="3600" dirty="0" smtClean="0"/>
          </a:p>
        </p:txBody>
      </p:sp>
      <p:sp>
        <p:nvSpPr>
          <p:cNvPr id="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  <p:sp>
        <p:nvSpPr>
          <p:cNvPr id="9" name="Freccia a destra rientrata 3"/>
          <p:cNvSpPr>
            <a:spLocks noChangeArrowheads="1"/>
          </p:cNvSpPr>
          <p:nvPr/>
        </p:nvSpPr>
        <p:spPr bwMode="auto">
          <a:xfrm>
            <a:off x="573223" y="4077072"/>
            <a:ext cx="432048" cy="2880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90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/>
          <p:cNvSpPr>
            <a:spLocks noGrp="1"/>
          </p:cNvSpPr>
          <p:nvPr>
            <p:ph type="title"/>
          </p:nvPr>
        </p:nvSpPr>
        <p:spPr>
          <a:xfrm>
            <a:off x="1981200" y="492195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TIPOLOGIE DI TESI: sperimentali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DI RICERCA</a:t>
            </a:r>
          </a:p>
          <a:p>
            <a:pPr marL="812800" indent="-276225" algn="just">
              <a:spcBef>
                <a:spcPts val="0"/>
              </a:spcBef>
              <a:defRPr/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Replicazione di uno studio quantitativo o qualitativo che utilizza strumenti già validati in altri contesti</a:t>
            </a:r>
          </a:p>
          <a:p>
            <a:pPr marL="0" indent="0">
              <a:buNone/>
              <a:defRPr/>
            </a:pPr>
            <a:endParaRPr lang="it-IT" sz="2400" dirty="0">
              <a:solidFill>
                <a:srgbClr val="000000"/>
              </a:solidFill>
            </a:endParaRPr>
          </a:p>
          <a:p>
            <a:pPr marL="0" indent="0">
              <a:buNone/>
              <a:tabLst>
                <a:tab pos="363538" algn="l"/>
              </a:tabLst>
              <a:defRPr/>
            </a:pPr>
            <a:r>
              <a:rPr lang="it-IT" sz="2400" b="1" dirty="0">
                <a:solidFill>
                  <a:srgbClr val="000000"/>
                </a:solidFill>
              </a:rPr>
              <a:t>	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</a:rPr>
              <a:t>OBIETTIVO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</a:rPr>
              <a:t>:</a:t>
            </a:r>
          </a:p>
          <a:p>
            <a:pPr marL="900113" indent="-363538" algn="just">
              <a:buNone/>
              <a:defRPr/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1.	risolvere problemi ben individuati sui quali le conoscenze attuali, desunte dalla bibliografia, non sono sufficienti a dare risposte esaustive</a:t>
            </a:r>
          </a:p>
          <a:p>
            <a:pPr eaLnBrk="1" hangingPunct="1">
              <a:defRPr/>
            </a:pPr>
            <a:endParaRPr lang="it-IT" dirty="0"/>
          </a:p>
        </p:txBody>
      </p:sp>
      <p:sp>
        <p:nvSpPr>
          <p:cNvPr id="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  <p:sp>
        <p:nvSpPr>
          <p:cNvPr id="9" name="Freccia a destra rientrata 3"/>
          <p:cNvSpPr>
            <a:spLocks noChangeArrowheads="1"/>
          </p:cNvSpPr>
          <p:nvPr/>
        </p:nvSpPr>
        <p:spPr bwMode="auto">
          <a:xfrm>
            <a:off x="546847" y="3575150"/>
            <a:ext cx="432048" cy="2880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762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olo 1"/>
          <p:cNvSpPr>
            <a:spLocks noGrp="1"/>
          </p:cNvSpPr>
          <p:nvPr>
            <p:ph type="title"/>
          </p:nvPr>
        </p:nvSpPr>
        <p:spPr>
          <a:xfrm>
            <a:off x="1991544" y="2761187"/>
            <a:ext cx="8229600" cy="132343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ALCUNI ESEMPI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6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865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146" name="Picture 2" descr="C:\Users\gagonell\AppData\Local\Microsoft\Windows\Temporary Internet Files\Content.IE5\EYEQQMIF\MC900436998[1].wm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C9AD3"/>
              </a:clrFrom>
              <a:clrTo>
                <a:srgbClr val="5C9AD3">
                  <a:alpha val="0"/>
                </a:srgbClr>
              </a:clrTo>
            </a:clrChange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3432022" cy="2212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gagonell\AppData\Local\Microsoft\Windows\Temporary Internet Files\Content.IE5\UR021PRZ\MC900071375[1].wmf"/>
          <p:cNvPicPr>
            <a:picLocks noChangeAspect="1" noChangeArrowheads="1"/>
          </p:cNvPicPr>
          <p:nvPr/>
        </p:nvPicPr>
        <p:blipFill>
          <a:blip r:embed="rId3" cstate="print">
            <a:lum bright="4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4908" y="4129279"/>
            <a:ext cx="3276440" cy="2300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1727874" y="1765838"/>
            <a:ext cx="86409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relatore e il controrelatore: ruolo e funzioni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28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IL RELATORE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73989" y="915905"/>
            <a:ext cx="10801200" cy="1152129"/>
          </a:xfrm>
          <a:prstGeom prst="rect">
            <a:avLst/>
          </a:prstGeom>
          <a:noFill/>
          <a:ln w="190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80000"/>
              </a:lnSpc>
            </a:pPr>
            <a:endParaRPr lang="it-IT" sz="1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just">
              <a:lnSpc>
                <a:spcPct val="80000"/>
              </a:lnSpc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È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un docente ufficiale afferente al C.C.L..</a:t>
            </a:r>
          </a:p>
          <a:p>
            <a:pPr algn="just">
              <a:lnSpc>
                <a:spcPct val="80000"/>
              </a:lnSpc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NON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Calibri" pitchFamily="34" charset="0"/>
                <a:cs typeface="Calibri" pitchFamily="34" charset="0"/>
              </a:rPr>
              <a:t> può essere un collaboratore alla didattica.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74126" y="2311986"/>
            <a:ext cx="10801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Ha il compito di guidare lo Studente laureando: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nella definizione dell’obiettivo dell’elaborato;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nell’identificare aree pertinenti la ricerca bibliografica;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nella stesura di un programma di lavoro che dettagli le fasi di sviluppo della tesi;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nelle relazioni tra lo Studente ed Esperti utili al raggiungimento degli obiettivi perseguiti.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73989" y="3955552"/>
            <a:ext cx="108012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Richiede le autorizzazioni formali quando necessario.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73990" y="4581129"/>
            <a:ext cx="10801200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Valuta e corregge il lavoro dello Studente. 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(</a:t>
            </a:r>
            <a:r>
              <a:rPr lang="it-IT" sz="1800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E’ CO-AUTORE – NON E’ UN CORRETTORE DI BOZZE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)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673990" y="5403294"/>
            <a:ext cx="1080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E’ il garante del lavoro dello Studente e lo presenta alla Commissione in occasione  della discussione.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58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 autoUpdateAnimBg="0"/>
      <p:bldP spid="10" grpId="0" build="p" autoUpdateAnimBg="0"/>
      <p:bldP spid="11" grpId="0" build="p" autoUpdateAnimBg="0"/>
      <p:bldP spid="12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24447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 STUDENTE LAUREANDO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89800" y="1059745"/>
            <a:ext cx="11161239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Costruzione, con l’aiuto del Relatore, del progetto di tesi;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ricerca e consultazione di tutte le fonti necessarie alla stesura della tesi;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realizzazione o adattamento degli strumenti necessari alla raccolta dei dati e la loro elaborazione;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garanzia della riservatezza dei dati raccolti (</a:t>
            </a:r>
            <a:r>
              <a:rPr lang="it-IT" sz="26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diritto: alla privacy e dignità; all’anonimato e confidenzialità; al consenso informato</a:t>
            </a: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);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stesura della tesi;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mantenimento dei contatti con il Relatore, la produzione e la consegna delle parti del manoscritto ai fini della revisione/correzione  in tempo utile e concordato con il Relatore stesso;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consegna e presentazione della tesi al Controrelatore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8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18</a:t>
            </a:fld>
            <a:endParaRPr lang="it-IT"/>
          </a:p>
        </p:txBody>
      </p:sp>
      <p:sp>
        <p:nvSpPr>
          <p:cNvPr id="5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IL CONTRORELATORE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551384" y="902448"/>
            <a:ext cx="11031016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E’ un Docente del Corso di Laurea (normalmente Relatore di un altro Laureando);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esamina , giudica e discute criticamente la tesi in sede di discussione di tesi.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228417" y="2780928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GLI «ESPERTI»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51384" y="3423703"/>
            <a:ext cx="11031016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Possono essere attivati dallo studente per la comprensione o l’aiuto nell’elaborazione di alcune parti della tesi;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esempi:</a:t>
            </a:r>
            <a:endParaRPr lang="it-IT" sz="2000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Esperto clinico della disciplina scopo di tesi;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Referente nel servizio per la raccolta dati;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Esperto di statistica per l’elaborazione dei dati;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Esperto in ricerca bibliografica;</a:t>
            </a:r>
          </a:p>
          <a:p>
            <a:pPr marL="536575" lvl="1" indent="-161925" algn="just">
              <a:buFont typeface="Tahoma" pitchFamily="34" charset="0"/>
              <a:buChar char="•"/>
              <a:tabLst>
                <a:tab pos="536575" algn="l"/>
              </a:tabLst>
            </a:pP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Ecc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…..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61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utoUpdateAnimBg="0"/>
      <p:bldP spid="9" grpId="0" build="p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19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8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754942" y="1886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OBIETTIVI</a:t>
            </a:r>
          </a:p>
        </p:txBody>
      </p:sp>
      <p:sp>
        <p:nvSpPr>
          <p:cNvPr id="3" name="Rettangolo 2"/>
          <p:cNvSpPr/>
          <p:nvPr/>
        </p:nvSpPr>
        <p:spPr>
          <a:xfrm>
            <a:off x="695400" y="1404708"/>
            <a:ext cx="108012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i soggetti coinvolti in tutte le fasi di elaborazione e discussione della Tesi;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le fasi di elaborazione della tesi e i tempi indicativi del progetto;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la struttura di un lavoro scientifico e di una Tesi;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la sintassi, il lessico e lo stile di un lavoro scientifico;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la citazione bibliografica secondo lo stile Vancouver per ogni tipologia di fonte;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le norme editoriali;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i principi per la discussione della tesi.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695400" y="819933"/>
            <a:ext cx="9347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Conoscere: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28698"/>
            <a:ext cx="1339822" cy="212670"/>
          </a:xfrm>
          <a:prstGeom prst="rect">
            <a:avLst/>
          </a:prstGeom>
        </p:spPr>
      </p:pic>
      <p:sp>
        <p:nvSpPr>
          <p:cNvPr id="8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53336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715414" y="1379592"/>
            <a:ext cx="93610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8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percorso: dalla scelta dell’argomento alla revisione del manoscritto</a:t>
            </a:r>
          </a:p>
        </p:txBody>
      </p:sp>
      <p:pic>
        <p:nvPicPr>
          <p:cNvPr id="6147" name="Picture 3" descr="C:\Users\gagonell\AppData\Local\Microsoft\Windows\Temporary Internet Files\Content.IE5\00SGZS7T\MC900369994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3100333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21</a:t>
            </a:fld>
            <a:endParaRPr lang="it-IT"/>
          </a:p>
        </p:txBody>
      </p:sp>
      <p:sp>
        <p:nvSpPr>
          <p:cNvPr id="4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9617" y="92729"/>
            <a:ext cx="6768751" cy="666007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380564"/>
            <a:ext cx="8229600" cy="120032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1^ FASE: SCELTA DELL’ARGOMENTO</a:t>
            </a:r>
            <a:br>
              <a:rPr lang="it-IT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it-IT" sz="3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(Cosa succede a ottobre-novembre)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5400" y="1844825"/>
            <a:ext cx="10801200" cy="4392487"/>
          </a:xfrm>
        </p:spPr>
        <p:txBody>
          <a:bodyPr>
            <a:normAutofit/>
          </a:bodyPr>
          <a:lstStyle/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Stupore (dobbiamo fare una tesi?)</a:t>
            </a:r>
          </a:p>
          <a:p>
            <a:pPr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Curiosità</a:t>
            </a:r>
          </a:p>
          <a:p>
            <a:pPr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 Stato di «allerta cognitiva»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Cambio di «lente»: analisi della realtà con lo sguardo del ricercatore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Spinta evoluzionistica: da studente a </a:t>
            </a:r>
            <a:r>
              <a:rPr lang="it-IT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protoricercatore</a:t>
            </a: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Timido affacciarsi della nebulosa idea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20000"/>
                    <a:lumOff val="80000"/>
                  </a:schemeClr>
                </a:solidFill>
              </a:rPr>
              <a:pPr algn="ctr"/>
              <a:t>22</a:t>
            </a:fld>
            <a:endParaRPr lang="it-IT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15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1^ FASE: SCELTA DELL’ARGOMENTO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Cosa fare?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988840"/>
            <a:ext cx="11103024" cy="341632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Ripensare alle esperienze di tirocinio, personali, letture, lezioni in aula, proposte dei docenti.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Identificare gli argomenti che appassionano.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Identificare un tema delimitato, fattibile, rilevante, originale e coerente con il percorso di studi.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2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566473"/>
            <a:ext cx="8229600" cy="1323439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2^ FASE: DEFINIZIONE DEL PROBLEMA</a:t>
            </a:r>
            <a:br>
              <a:rPr lang="it-IT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it-IT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</a:t>
            </a:r>
            <a:r>
              <a:rPr lang="it-IT" sz="32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Cosa succede a novembre – dicembre)</a:t>
            </a:r>
            <a:r>
              <a:rPr lang="it-IT" sz="40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392" y="2420888"/>
            <a:ext cx="11089232" cy="3024336"/>
          </a:xfrm>
        </p:spPr>
        <p:txBody>
          <a:bodyPr vert="horz" lIns="91440" tIns="45720" rIns="91440" bIns="45720" rtlCol="0">
            <a:noAutofit/>
          </a:bodyPr>
          <a:lstStyle/>
          <a:p>
            <a:pPr marL="536575" indent="-536575" algn="just">
              <a:buFont typeface="Wingdings" pitchFamily="2" charset="2"/>
              <a:buChar char="q"/>
            </a:pPr>
            <a:r>
              <a:rPr lang="it-IT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L’entusiasmo  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Il dubbio 1: fattibilità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Il dubbio 2: forse dovrei fare un PICO?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sz="40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La certezza: non sono </a:t>
            </a:r>
            <a:r>
              <a:rPr lang="it-IT" sz="40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capace</a:t>
            </a:r>
            <a:endParaRPr lang="it-IT" sz="40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20000"/>
                    <a:lumOff val="80000"/>
                  </a:schemeClr>
                </a:solidFill>
              </a:rPr>
              <a:pPr algn="ctr"/>
              <a:t>24</a:t>
            </a:fld>
            <a:endParaRPr lang="it-IT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2^ FASE: DEFINIZIONE DEL PROBLEMA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Cosa fare?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28801"/>
            <a:ext cx="11103024" cy="427809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Dimenticarsi di quello che dovrete scrivere e </a:t>
            </a:r>
            <a:r>
              <a:rPr lang="it-IT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LEGGERE!!!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Procedere alla prima ricerca bibliografica per:</a:t>
            </a:r>
          </a:p>
          <a:p>
            <a:pPr lvl="1">
              <a:spcBef>
                <a:spcPts val="0"/>
              </a:spcBef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precisare e delimitare il tema e gli obiettivi</a:t>
            </a:r>
          </a:p>
          <a:p>
            <a:pPr lvl="1">
              <a:spcBef>
                <a:spcPts val="0"/>
              </a:spcBef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definire i possibili materiali e metodi</a:t>
            </a:r>
          </a:p>
          <a:p>
            <a:pPr lvl="1">
              <a:spcBef>
                <a:spcPts val="0"/>
              </a:spcBef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conoscere la letteratura nazionale ed internazionale sull’argomento</a:t>
            </a:r>
          </a:p>
          <a:p>
            <a:pPr lvl="1">
              <a:spcBef>
                <a:spcPts val="0"/>
              </a:spcBef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arrivare ad una prima articolazione del lavoro</a:t>
            </a:r>
            <a:endParaRPr lang="it-IT" sz="3200" dirty="0"/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Definire un argomento ed un quesito, costruire il PICO (se necessario) e stabile l’obiettivo/i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9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3^ FASE: SCELTA DEL RELATORE</a:t>
            </a:r>
            <a:br>
              <a:rPr lang="it-IT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</a:br>
            <a:r>
              <a:rPr lang="it-IT" sz="3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(Cosa succede a dicembre)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9376" y="1698287"/>
            <a:ext cx="11233248" cy="4525963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Ricerca 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(più o meno disperata) del relatore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Lotta 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con i compagni per la preda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Presentazione 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della nebulosa idea al futuro </a:t>
            </a: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relatore 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Tentativo/i 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 impietosirlo/a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Accettazione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, per sfinimento, da parte del </a:t>
            </a: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docente 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Mandato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: «vada a casa e trasformi l’idea in un </a:t>
            </a: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argomento </a:t>
            </a:r>
            <a:r>
              <a:rPr lang="it-IT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di tesi»</a:t>
            </a:r>
          </a:p>
          <a:p>
            <a:pPr marL="536575" indent="-536575" algn="just">
              <a:buFont typeface="Wingdings" pitchFamily="2" charset="2"/>
              <a:buChar char="q"/>
            </a:pPr>
            <a:r>
              <a:rPr lang="it-IT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Confusione/panico</a:t>
            </a:r>
            <a:endParaRPr lang="it-IT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20000"/>
                    <a:lumOff val="80000"/>
                  </a:schemeClr>
                </a:solidFill>
              </a:rPr>
              <a:pPr algn="ctr"/>
              <a:t>26</a:t>
            </a:fld>
            <a:endParaRPr lang="it-IT" sz="16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14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3^ FASE: SCELTA DEL RELATORE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Cosa fare?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844824"/>
            <a:ext cx="10972800" cy="397031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Pensate al possibile relatore durante la 1^ fase: non sono tutti interscambiabili e non sono «onniscienti»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Non irrompete nello studio del docente: prendete un appuntamento dichiarandone lo scopo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Presentate un progetto di tesi scritto che includa argomento, quesito clinico, PICO ed obiettivo 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0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4^ FASE: PROGETTO DELLA TESI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Cosa fare?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276873"/>
            <a:ext cx="10972800" cy="31393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Elaborare una scaletta di strutturazione del lavoro (progetto della tesi o protocollo di tesi) e discuterla con il relatore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Nel caso di una tesi di ricerca comprende il disegno di ricerca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04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850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PROGETTO/PROTOCOLLO DI TESI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4" y="1340768"/>
            <a:ext cx="11089232" cy="501675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Definizione del problema e della sua rilevanza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Parole chiave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Gli obiettivi della tesi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Materiali e metodi: strumenti, campioni, procedure per una tesi di ricerca; modalità di analisi del problema per una tesi compilativa.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Bibliografia esaminata e, se presente, identificazione di uno «studio guida» da replicare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Costruzione di un primo Indice dinamico e modificabile</a:t>
            </a:r>
          </a:p>
          <a:p>
            <a:pPr marL="514350" indent="-514350" algn="just">
              <a:spcBef>
                <a:spcPts val="0"/>
              </a:spcBef>
              <a:buFont typeface="+mj-lt"/>
              <a:buAutoNum type="alphaLcPeriod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Ipotesi di titolo 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29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02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76672"/>
            <a:ext cx="2981325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425023" y="3515147"/>
            <a:ext cx="71814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7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finalità e le tipologie di Tesi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5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SI RIPARTE: LA RICERCA DELLE FONTI</a:t>
            </a:r>
            <a:b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</a:br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Seconda revisione bibliografica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28713"/>
            <a:ext cx="10972800" cy="444801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«non trovo niente»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«ho trovato qualcosa»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«ho trovato troppo»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«aiuto non riesco a smettere»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«finalmente la luce»</a:t>
            </a:r>
          </a:p>
          <a:p>
            <a:pPr marL="514350" indent="-514350" algn="just">
              <a:lnSpc>
                <a:spcPct val="150000"/>
              </a:lnSpc>
              <a:spcBef>
                <a:spcPts val="0"/>
              </a:spcBef>
              <a:buFont typeface="+mj-lt"/>
              <a:buAutoNum type="arabicPeriod"/>
              <a:tabLst>
                <a:tab pos="53657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mettiamo ordine: catalogazione delle fonti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1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5^ FASE: LA STESURA DEL LAVORO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397031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Revisione dell’indice definito nel protocollo di tesi e suddivisione in capitoli e paragrafi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Conferma o revisione del titolo ipotizzato all’inizio del percorso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Stesura della tesi: blocco del tesista e strategie di superamento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5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39211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6^ FASE: REVISIONE CRITICA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301822"/>
            <a:ext cx="10972800" cy="507831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TITOLO: contiene la parola chiave? Corrisponde ai contenuti?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STRUTTURA DEL LAVORO: le divisioni del testo sono logiche? Le parti sono proporzionate?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CORPO: è ricca, esauriente, completa dal punto di vista dei contenuti? Sono strutturati e connessi? Vengono sottolineati i punti critici? Vi è un uso corretto delle fonti?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4326" y="48699"/>
            <a:ext cx="109728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6^ FASE: REVISIONE CRITICA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4326" y="1988841"/>
            <a:ext cx="10972800" cy="3139321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CONCLUSIONI: vengono sintetizzati i risultati? Sono riportati i limiti, i problemi aperti o nuove piste di ricerca?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BIBLIOGRAFIA: è sufficiente? Completa e articolata? Corretta dal punto di vista formale?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81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6^ FASE: REVISIONE CRITICA (3)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49353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Più livelli di lettura 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Stile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Ortografia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Tempi verbali/uso della terza persona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Punteggiatura/sintassi</a:t>
            </a:r>
          </a:p>
          <a:p>
            <a:pPr lvl="1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Sequenza delle pagine/errori di battitura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Coinvolge soggetti diversi dal laureando e dal relatore (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peer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review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021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287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7170" name="Picture 2" descr="C:\Users\gagonell\AppData\Local\Microsoft\Windows\Temporary Internet Files\Content.IE5\EYEQQMIF\MC90007881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332656"/>
            <a:ext cx="3168352" cy="376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4371173" y="2780928"/>
            <a:ext cx="7200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struttura della tesi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59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REGOLE GENERALI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97031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Cinque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capitoli «classici»: introduzione, materiali e metodi, risultati,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discussione, conclusioni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Riunire gli argomenti in sezioni chiare, ben delimitate che si succedano con logicità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Numero non eccessivo di paragrafi, ben titolati e logicamente conseguenti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60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369331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È la presentazione del lavoro, una sintesi brevissima che ne condensa argomento e significato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Semplice, chiaro, non enfatico, breve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Abbozzato all’inizio e verificato alla fine del lavoro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Concordato con il relatore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029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ABSTRACT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279991"/>
            <a:ext cx="10972800" cy="480131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Spesso la sola parte della tesi che viene letta dalla Commissione 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Deve fornire schematicamente il maggior numero di informazioni sul contenuto della tesi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Strutturato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Può esserne fornita una copia ad ogni membro della Commissione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39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913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1981200" y="274638"/>
            <a:ext cx="8229600" cy="70609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algn="ctr">
              <a:spcBef>
                <a:spcPct val="0"/>
              </a:spcBef>
              <a:buNone/>
              <a:defRPr sz="4000" b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+mj-ea"/>
                <a:cs typeface="Calibri" pitchFamily="34" charset="0"/>
              </a:defRPr>
            </a:lvl1pPr>
          </a:lstStyle>
          <a:p>
            <a:r>
              <a:rPr lang="it-IT" dirty="0"/>
              <a:t>ESAME FINALE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789246" y="1355524"/>
            <a:ext cx="10707353" cy="218521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it-IT"/>
            </a:defPPr>
            <a:lvl1pPr marL="285750" lvl="0" indent="-285750" algn="just">
              <a:buFont typeface="Arial" pitchFamily="34" charset="0"/>
              <a:buChar char="•"/>
              <a:defRPr sz="28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it-IT" sz="3400" dirty="0"/>
              <a:t>Ha valore di esame di Stato abilitante alla professione </a:t>
            </a:r>
          </a:p>
          <a:p>
            <a:r>
              <a:rPr lang="it-IT" sz="3400" dirty="0"/>
              <a:t>Organizzato in due sessioni:</a:t>
            </a:r>
          </a:p>
          <a:p>
            <a:pPr marL="0" indent="0">
              <a:buNone/>
            </a:pPr>
            <a:r>
              <a:rPr lang="it-IT" sz="3400" dirty="0"/>
              <a:t>	- prova pratica (esame a </a:t>
            </a:r>
            <a:r>
              <a:rPr lang="it-IT" sz="3400" dirty="0" err="1"/>
              <a:t>microcasi</a:t>
            </a:r>
            <a:r>
              <a:rPr lang="it-IT" sz="3400" dirty="0"/>
              <a:t>)</a:t>
            </a:r>
          </a:p>
          <a:p>
            <a:pPr marL="0" indent="0">
              <a:buNone/>
            </a:pPr>
            <a:r>
              <a:rPr lang="it-IT" sz="3400" dirty="0"/>
              <a:t>	- dissertazione scritta (tesi)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1981200" y="2954160"/>
            <a:ext cx="8229600" cy="3073915"/>
            <a:chOff x="454006" y="2935458"/>
            <a:chExt cx="8229600" cy="3073915"/>
          </a:xfrm>
        </p:grpSpPr>
        <p:sp>
          <p:nvSpPr>
            <p:cNvPr id="11" name="Freccia in giù 10"/>
            <p:cNvSpPr/>
            <p:nvPr/>
          </p:nvSpPr>
          <p:spPr>
            <a:xfrm>
              <a:off x="4640814" y="3753334"/>
              <a:ext cx="432048" cy="788948"/>
            </a:xfrm>
            <a:prstGeom prst="downArrow">
              <a:avLst>
                <a:gd name="adj1" fmla="val 50000"/>
                <a:gd name="adj2" fmla="val 9979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Segnaposto contenuto 2"/>
            <p:cNvSpPr txBox="1">
              <a:spLocks/>
            </p:cNvSpPr>
            <p:nvPr/>
          </p:nvSpPr>
          <p:spPr>
            <a:xfrm>
              <a:off x="454006" y="4597696"/>
              <a:ext cx="8229600" cy="1411677"/>
            </a:xfrm>
            <a:prstGeom prst="rect">
              <a:avLst/>
            </a:prstGeom>
            <a:solidFill>
              <a:schemeClr val="accent2">
                <a:lumMod val="75000"/>
              </a:schemeClr>
            </a:solidFill>
            <a:ln w="28575">
              <a:solidFill>
                <a:schemeClr val="accent2">
                  <a:lumMod val="75000"/>
                </a:schemeClr>
              </a:solidFill>
            </a:ln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  <a:defRPr/>
              </a:pPr>
              <a:r>
                <a:rPr lang="it-IT" sz="36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Dissertazione scritta di natura</a:t>
              </a:r>
            </a:p>
            <a:p>
              <a:pPr marL="0" indent="0" algn="ctr">
                <a:buNone/>
                <a:defRPr/>
              </a:pPr>
              <a:r>
                <a:rPr lang="it-IT" sz="3600" b="1" dirty="0">
                  <a:solidFill>
                    <a:schemeClr val="accent2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teorico-applicativa-sperimentale.</a:t>
              </a:r>
            </a:p>
            <a:p>
              <a:pPr marL="0" indent="0" algn="ctr">
                <a:buNone/>
                <a:defRPr/>
              </a:pPr>
              <a:endParaRPr lang="it-IT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>
                <a:defRPr/>
              </a:pPr>
              <a:endParaRPr lang="it-IT" sz="36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4064750" y="2935458"/>
              <a:ext cx="1584176" cy="792088"/>
              <a:chOff x="5432902" y="3014723"/>
              <a:chExt cx="1584176" cy="792088"/>
            </a:xfrm>
          </p:grpSpPr>
          <p:sp>
            <p:nvSpPr>
              <p:cNvPr id="2" name="Rettangolo arrotondato 1"/>
              <p:cNvSpPr/>
              <p:nvPr/>
            </p:nvSpPr>
            <p:spPr>
              <a:xfrm>
                <a:off x="5432902" y="3014723"/>
                <a:ext cx="1584176" cy="792088"/>
              </a:xfrm>
              <a:prstGeom prst="roundRect">
                <a:avLst/>
              </a:prstGeom>
              <a:solidFill>
                <a:schemeClr val="accent2">
                  <a:lumMod val="75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>
                  <a:solidFill>
                    <a:schemeClr val="accent2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9" name="CasellaDiTesto 8"/>
              <p:cNvSpPr txBox="1"/>
              <p:nvPr/>
            </p:nvSpPr>
            <p:spPr>
              <a:xfrm>
                <a:off x="5504910" y="3014723"/>
                <a:ext cx="1512168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400" b="1" dirty="0">
                    <a:solidFill>
                      <a:schemeClr val="accent2">
                        <a:lumMod val="20000"/>
                        <a:lumOff val="8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TESI</a:t>
                </a:r>
              </a:p>
            </p:txBody>
          </p:sp>
        </p:grpSp>
      </p:grpSp>
      <p:pic>
        <p:nvPicPr>
          <p:cNvPr id="15" name="Immagin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474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INDICE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1103024" cy="452431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Capitoli, 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sottocapitoli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 e paragrafi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Stessa numerazione, stesse parole e stesse pagine presenti nel testo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Sguardo d’insieme preciso di tutto il lavoro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Deve permettere la «navigazione» all’interno della tesi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Correttamente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tabulato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6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792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INTRODUZIONE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113378"/>
            <a:ext cx="10972800" cy="507831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Rappresenta il modo in cui l’autore si inserisce in una realtà preesistente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Breve ma ricca di contenuto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Si scrive per un gruppo di esperti non per profani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A volte è opportuno abbozzarne solo una traccia e scriverla alla fine del lavoro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Contiene la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premessa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93610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INTRODUZIONE: Contenuto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369331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Breve </a:t>
            </a:r>
            <a:r>
              <a:rPr lang="it-IT" sz="3600" b="1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premessa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di </a:t>
            </a: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</a:rPr>
              <a:t>come ha avuto origine il lavoro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(l’occasione, la circostanza), le motivazioni della scelta dell’argomento, le eventuali difficoltà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riscontrate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</a:rPr>
              <a:t>Definizione dell’argomento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: descrizione, incidenza, consistenza e significatività del problema, contesto nel quale si sviluppa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119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0972800" cy="864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INTRODUZIONE: Contenuto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178095"/>
            <a:ext cx="10972800" cy="492442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</a:rPr>
              <a:t>Quadro teorico  sulla base della revisione di letteratura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: </a:t>
            </a:r>
          </a:p>
          <a:p>
            <a:pPr lvl="1" algn="just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contesto all’interno del quale viene analizzato il problema oggetto della tesi</a:t>
            </a:r>
          </a:p>
          <a:p>
            <a:pPr lvl="1" algn="just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Rassegna critica delle conoscenze disponibili rispetto all’argomento</a:t>
            </a:r>
          </a:p>
          <a:p>
            <a:pPr lvl="1" algn="just">
              <a:spcBef>
                <a:spcPts val="0"/>
              </a:spcBef>
              <a:buFont typeface="Arial" pitchFamily="34" charset="0"/>
              <a:buChar char="•"/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</a:rPr>
              <a:t>Descrizione del quadro concettuale infermieristico utilizzato e dati di letteratura sull’applicazione di tale modello in situazioni simili a quella scelta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</a:rPr>
              <a:t>Finalità della tesi: obiettivi e quesiti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618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28039"/>
            <a:ext cx="10972800" cy="92469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MATERIALI E METODI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412776"/>
            <a:ext cx="10972800" cy="4247317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Descrizione del lavoro svolto (inclusa la revisione di letteratura)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Accurata e dettagliata in modo da permetterne l’eventuale replicazione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Non entrare in dettagli universalmente riconosciuti 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Non si descrive il campione 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pPr marL="5376863" indent="-5376863" algn="l">
              <a:tabLst>
                <a:tab pos="6181725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MATERIALI E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METODI:	Contenuto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per tesi di revisione di letteratura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988840"/>
            <a:ext cx="10972800" cy="347787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4000" u="sng" dirty="0">
                <a:solidFill>
                  <a:schemeClr val="accent2">
                    <a:lumMod val="75000"/>
                  </a:schemeClr>
                </a:solidFill>
              </a:rPr>
              <a:t>Strategia di ricerca bibliografica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: parole chiave, banche dati, operatori 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booleani, </a:t>
            </a:r>
            <a:r>
              <a:rPr lang="it-IT" sz="4000" dirty="0" err="1" smtClean="0">
                <a:solidFill>
                  <a:schemeClr val="accent2">
                    <a:lumMod val="75000"/>
                  </a:schemeClr>
                </a:solidFill>
              </a:rPr>
              <a:t>search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4000" dirty="0" err="1" smtClean="0">
                <a:solidFill>
                  <a:schemeClr val="accent2">
                    <a:lumMod val="75000"/>
                  </a:schemeClr>
                </a:solidFill>
              </a:rPr>
              <a:t>history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, PICO (se necessario)</a:t>
            </a:r>
            <a:endParaRPr lang="it-IT" sz="40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4000" u="sng" dirty="0">
                <a:solidFill>
                  <a:schemeClr val="accent2">
                    <a:lumMod val="75000"/>
                  </a:schemeClr>
                </a:solidFill>
              </a:rPr>
              <a:t>Strumenti utilizzati per l’analisi critica della letteratura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25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11103024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5295900" indent="-5295900" algn="l">
              <a:tabLst>
                <a:tab pos="6181725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MATERIALI E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METODI:	Contenuto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per tesi di ricerca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457364"/>
            <a:ext cx="11103024" cy="504753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</a:rPr>
              <a:t>Strategia di ricerca bibliografica: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parole chiave, banche dati, operatori </a:t>
            </a: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booleani, </a:t>
            </a:r>
            <a:r>
              <a:rPr lang="it-IT" sz="2800" dirty="0" err="1" smtClean="0">
                <a:solidFill>
                  <a:schemeClr val="accent2">
                    <a:lumMod val="75000"/>
                  </a:schemeClr>
                </a:solidFill>
              </a:rPr>
              <a:t>search</a:t>
            </a: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800" dirty="0" err="1" smtClean="0">
                <a:solidFill>
                  <a:schemeClr val="accent2">
                    <a:lumMod val="75000"/>
                  </a:schemeClr>
                </a:solidFill>
              </a:rPr>
              <a:t>history</a:t>
            </a:r>
            <a:endParaRPr lang="it-IT" sz="28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</a:rPr>
              <a:t>Soggetti che hanno partecipato allo studio: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descrizione della popolazione, del campione e del contesto. Metodi di selezione del campione, criteri di inclusione ed esclusione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</a:rPr>
              <a:t>Disegno dello studio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</a:rPr>
              <a:t>Metodi usati per la raccolta dati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</a:rPr>
              <a:t>Procedure di analisi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</a:rPr>
              <a:t>Aspetti etici/privacy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45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19536" y="152522"/>
            <a:ext cx="8229600" cy="77809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RISULTATI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0072" y="1031995"/>
            <a:ext cx="11233248" cy="526297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Uso ampio, ma ragionato, di grafici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o tabelle (vanno numerati)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Usare grafici maggiormente ricchi di significato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Le tabelle esprimono i dati in maniera precisa, i grafici forniscono un andamento generale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Didascalie chiare ed esplicative 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Testo chiaro e conciso, non ridondante (tabelle/testo, valori assoluti o relativi)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Statistica solo se lo studio ha una consistenza. Non va spiegata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214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73131" y="404664"/>
            <a:ext cx="10657184" cy="128956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2784475" indent="-2784475" algn="l"/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RISULTATI:	contenuto </a:t>
            </a:r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per tesi </a:t>
            </a:r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di revisione di letteratura</a:t>
            </a:r>
            <a:endParaRPr lang="it-IT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15323" y="2395226"/>
            <a:ext cx="10972800" cy="317009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355600" indent="-355600" algn="just">
              <a:spcBef>
                <a:spcPts val="0"/>
              </a:spcBef>
              <a:buFontTx/>
              <a:buChar char="-"/>
              <a:tabLst>
                <a:tab pos="355600" algn="l"/>
              </a:tabLst>
            </a:pP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Analisi 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critica delle 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evidenze (Critical </a:t>
            </a:r>
            <a:r>
              <a:rPr lang="it-IT" sz="4000" dirty="0" err="1" smtClean="0">
                <a:solidFill>
                  <a:schemeClr val="accent2">
                    <a:lumMod val="75000"/>
                  </a:schemeClr>
                </a:solidFill>
              </a:rPr>
              <a:t>appraisal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it-IT" sz="4000" dirty="0">
              <a:solidFill>
                <a:schemeClr val="accent2">
                  <a:lumMod val="75000"/>
                </a:schemeClr>
              </a:solidFill>
            </a:endParaRPr>
          </a:p>
          <a:p>
            <a:pPr marL="355600" indent="-355600" algn="just">
              <a:spcBef>
                <a:spcPts val="0"/>
              </a:spcBef>
              <a:buFontTx/>
              <a:buChar char="-"/>
              <a:tabLst>
                <a:tab pos="355600" algn="l"/>
              </a:tabLst>
            </a:pP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Problematiche intrinseche agli studi emerse </a:t>
            </a: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dalla 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revisione</a:t>
            </a:r>
          </a:p>
          <a:p>
            <a:pPr marL="355600" indent="-355600" algn="just">
              <a:spcBef>
                <a:spcPts val="0"/>
              </a:spcBef>
              <a:buFontTx/>
              <a:buChar char="-"/>
              <a:tabLst>
                <a:tab pos="355600" algn="l"/>
              </a:tabLst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Rapportare i risultati al peso degli studi </a:t>
            </a: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confrontati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23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392" y="274638"/>
            <a:ext cx="10945216" cy="85010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RISULTATI: contenuto per tesi di ricerca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392" y="2276872"/>
            <a:ext cx="10945216" cy="1646605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Riportati in modo completo a partire dalla descrizione del campione (numerosità, età, sesso, istruzione,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ecc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Risultati e discussione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separati</a:t>
            </a:r>
            <a:endParaRPr lang="it-IT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49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5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olo 1"/>
          <p:cNvSpPr>
            <a:spLocks noGrp="1"/>
          </p:cNvSpPr>
          <p:nvPr>
            <p:ph type="title"/>
          </p:nvPr>
        </p:nvSpPr>
        <p:spPr>
          <a:xfrm>
            <a:off x="1981200" y="318508"/>
            <a:ext cx="8229600" cy="707886"/>
          </a:xfrm>
          <a:noFill/>
        </p:spPr>
        <p:txBody>
          <a:bodyPr wrap="square" rtlCol="0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 TESI: Finalità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5400" y="1628800"/>
            <a:ext cx="10801200" cy="1323439"/>
          </a:xfrm>
        </p:spPr>
        <p:txBody>
          <a:bodyPr wrap="square">
            <a:spAutoFit/>
          </a:bodyPr>
          <a:lstStyle/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Deve rappresentare un’occasione formativa coerente con gli obiettivi del curriculum didattico</a:t>
            </a:r>
          </a:p>
        </p:txBody>
      </p:sp>
      <p:sp>
        <p:nvSpPr>
          <p:cNvPr id="2" name="Rettangolo 1"/>
          <p:cNvSpPr/>
          <p:nvPr/>
        </p:nvSpPr>
        <p:spPr>
          <a:xfrm>
            <a:off x="695400" y="3501009"/>
            <a:ext cx="10801200" cy="1938992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>
              <a:spcBef>
                <a:spcPct val="20000"/>
              </a:spcBef>
              <a:buFont typeface="Arial" pitchFamily="34" charset="0"/>
              <a:buChar char="•"/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Lo studente può dimostrare le sue capacità di pensiero e di elaborazione delle esperienze teorico-professionali </a:t>
            </a:r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81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DISCUSSIONE</a:t>
            </a:r>
            <a:endParaRPr lang="it-IT" sz="48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Calibri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060848"/>
            <a:ext cx="10972800" cy="3672408"/>
          </a:xfrm>
        </p:spPr>
        <p:txBody>
          <a:bodyPr>
            <a:normAutofit lnSpcReduction="10000"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interpretazione dei risultati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mettere in rilievo i punti essenziali che permetteranno di arrivare alle conclusioni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similitudini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con i risultati di altre ricerche  e/o spiegazione del perché sono in contrasto con la letteratura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cautela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nel mettere in rilievo il significato dei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risultati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videnziare i possibili limiti del lavoro di tesi </a:t>
            </a:r>
            <a:r>
              <a:rPr lang="it-IT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(senza massacrarsi)</a:t>
            </a:r>
            <a:endParaRPr lang="it-IT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084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1536"/>
            <a:ext cx="10972800" cy="9412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CONCLUSIONI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009620"/>
            <a:ext cx="10972800" cy="5463034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Sono riferite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all’introduzione: risposta breve al quesito di ricerca (sul campo o di letteratura) formulato nell’obiettivo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Evidenziare la possibilità di generalizzazione dei risultati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Implicazioni per la pratica e, se possibile, quale novità ha apportato alla professione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Evitare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illazioni infondate 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Evitare di enfatizzare eccessivamente la propria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ricerca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Evidenziare possibili sviluppi del lavoro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0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BIBLIOGRAFIA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560885"/>
            <a:ext cx="10972800" cy="1400383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Vedere «Le fonti d’informazione»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4000" b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Onestà intellettuale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56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ALLEGATI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364715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Schemi, strumenti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utilizzati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Devono essere numerati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e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nel testo deve essere inserita la nota di rimando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Non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devono «appesantire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» la 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tesi e non servono per incrementarne il «volume»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Devono essere in numero inferiore alle pagine della tesi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563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Calibri" pitchFamily="34" charset="0"/>
              </a:rPr>
              <a:t>RINGRAZIAMENTI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12420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Non si ringrazia il relatore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Non si ringraziano i fidanzati o i genitori (a loro si può dedicare la tesi)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Si ringraziano coloro i quali hanno apportato un contributo concreto e/o scientifico alla stesura della tesi (esperti, studenti che hanno raccolto dati, coordinatori, statistici, bibliotecari, 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ecc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5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05644" y="2420888"/>
            <a:ext cx="77807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1500" b="1" spc="50" dirty="0">
                <a:ln w="22225" cmpd="sng">
                  <a:gradFill>
                    <a:gsLst>
                      <a:gs pos="15000">
                        <a:schemeClr val="accent2">
                          <a:lumMod val="22000"/>
                          <a:lumOff val="78000"/>
                        </a:schemeClr>
                      </a:gs>
                      <a:gs pos="75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INTERVALLO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4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5447928" y="2636912"/>
            <a:ext cx="53896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stesura della tesi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194" name="Picture 2" descr="C:\Users\gagonell\AppData\Local\Microsoft\Windows\Temporary Internet Files\Content.IE5\EYEQQMIF\MC90041359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18" y="404664"/>
            <a:ext cx="4671237" cy="405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77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767408" y="764704"/>
            <a:ext cx="10801200" cy="94863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5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SINTASSI e LESSICO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761056" y="2761726"/>
            <a:ext cx="10801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ctr">
              <a:spcBef>
                <a:spcPct val="50000"/>
              </a:spcBef>
              <a:tabLst>
                <a:tab pos="174625" algn="l"/>
              </a:tabLst>
            </a:pPr>
            <a:r>
              <a:rPr lang="it-IT" sz="36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USO EFFICACE DEL LINGUAGGIO</a:t>
            </a:r>
          </a:p>
        </p:txBody>
      </p:sp>
      <p:sp>
        <p:nvSpPr>
          <p:cNvPr id="2" name="Freccia in giù 1"/>
          <p:cNvSpPr/>
          <p:nvPr/>
        </p:nvSpPr>
        <p:spPr>
          <a:xfrm>
            <a:off x="6046676" y="1564980"/>
            <a:ext cx="360040" cy="1121697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767408" y="3483106"/>
            <a:ext cx="108012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8288" indent="-268288" algn="just">
              <a:spcBef>
                <a:spcPct val="50000"/>
              </a:spcBef>
              <a:buFontTx/>
              <a:buChar char="-"/>
              <a:tabLst>
                <a:tab pos="26828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omettere le parole inutili;</a:t>
            </a:r>
          </a:p>
          <a:p>
            <a:pPr marL="268288" indent="-268288" algn="just">
              <a:spcBef>
                <a:spcPct val="50000"/>
              </a:spcBef>
              <a:buFontTx/>
              <a:buChar char="-"/>
              <a:tabLst>
                <a:tab pos="26828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omettere le ridondanze;</a:t>
            </a:r>
          </a:p>
          <a:p>
            <a:pPr marL="268288" indent="-268288" algn="just">
              <a:spcBef>
                <a:spcPct val="50000"/>
              </a:spcBef>
              <a:buFontTx/>
              <a:buChar char="-"/>
              <a:tabLst>
                <a:tab pos="26828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preferire la costruzione positiva a quella negativa.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87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59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95400" y="404664"/>
            <a:ext cx="10801200" cy="7942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LO STILE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95400" y="2012062"/>
            <a:ext cx="108012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ctr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PARODIARE SEMPLICE</a:t>
            </a:r>
          </a:p>
        </p:txBody>
      </p:sp>
      <p:sp>
        <p:nvSpPr>
          <p:cNvPr id="8" name="Freccia in giù 7"/>
          <p:cNvSpPr/>
          <p:nvPr/>
        </p:nvSpPr>
        <p:spPr>
          <a:xfrm>
            <a:off x="5915980" y="1132069"/>
            <a:ext cx="360040" cy="80463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95400" y="2866583"/>
            <a:ext cx="10801200" cy="32932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utilizzare frasi brevi, semplici ed incisive, con poche subordinate;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usare con parsimonia aggettivi e avverbi;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usare superlativi;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usare frasi di </a:t>
            </a: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rimando ad altri 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paragrafi </a:t>
            </a: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e/o capitoli.</a:t>
            </a:r>
            <a:endParaRPr lang="it-IT" sz="3200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1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9" grpId="0" build="p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olo 1"/>
          <p:cNvSpPr>
            <a:spLocks noGrp="1"/>
          </p:cNvSpPr>
          <p:nvPr>
            <p:ph type="title"/>
          </p:nvPr>
        </p:nvSpPr>
        <p:spPr>
          <a:xfrm>
            <a:off x="1981200" y="404664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 TESI: Finalità (2)</a:t>
            </a:r>
          </a:p>
        </p:txBody>
      </p:sp>
      <p:sp>
        <p:nvSpPr>
          <p:cNvPr id="6147" name="Segnaposto contenuto 2"/>
          <p:cNvSpPr>
            <a:spLocks noGrp="1"/>
          </p:cNvSpPr>
          <p:nvPr>
            <p:ph idx="1"/>
          </p:nvPr>
        </p:nvSpPr>
        <p:spPr>
          <a:xfrm>
            <a:off x="695400" y="1600200"/>
            <a:ext cx="10801200" cy="3416320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Consente di approfondire contenuti già presenti negli insegnamenti del piano di studio</a:t>
            </a:r>
          </a:p>
          <a:p>
            <a:pPr marL="285750" indent="-285750" algn="just"/>
            <a:endParaRPr lang="it-IT" sz="40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Permette di acquisire una preparazione complementare su strumenti e metodologie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038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Alcuni suggerimenti (1):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3392" y="937172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 chi si scrive?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11424" y="1531529"/>
            <a:ext cx="106354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al Relatore;</a:t>
            </a:r>
          </a:p>
          <a:p>
            <a:pPr marL="174625" indent="-174625" algn="just"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a se stessi;</a:t>
            </a:r>
          </a:p>
          <a:p>
            <a:pPr marL="174625" indent="-174625" algn="just"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 tutti (ovvero alla comunità scientifica di riferimento)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20023" y="2820434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L’orgoglio scientifico!</a:t>
            </a:r>
          </a:p>
        </p:txBody>
      </p:sp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08055" y="3430298"/>
            <a:ext cx="717711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abbiate timore di «affermare»……………</a:t>
            </a: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620023" y="4795845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Utilizzare la terza persona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908055" y="5390202"/>
            <a:ext cx="1063547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Garantisce una certa oggettività al lavoro:</a:t>
            </a:r>
          </a:p>
          <a:p>
            <a:pPr marL="1698625" indent="-1436688" algn="just">
              <a:tabLst>
                <a:tab pos="1698625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ad esempio:	si può concludere che…… - come si può notare nella tabella…. – si è potuto constatare che….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293496" y="3328953"/>
            <a:ext cx="3710807" cy="46166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</a:t>
            </a:r>
            <a:r>
              <a:rPr lang="it-IT" sz="2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VERO -  L’INCONFUTABILE</a:t>
            </a:r>
            <a:endParaRPr lang="it-IT" sz="2400" b="1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908054" y="3897837"/>
            <a:ext cx="102687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ATTENZIONE al pregiudizio (tutti gli infermieri sono così….) e ai luoghi comuni (gli infermieri comunicano meglio dei medici…)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07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0" grpId="0" build="p" autoUpdateAnimBg="0"/>
      <p:bldP spid="11" grpId="0" build="p" autoUpdateAnimBg="0"/>
      <p:bldP spid="12" grpId="0" build="p" autoUpdateAnimBg="0"/>
      <p:bldP spid="13" grpId="0" build="p" autoUpdateAnimBg="0"/>
      <p:bldP spid="14" grpId="0" build="p" autoUpdateAnimBg="0"/>
      <p:bldP spid="2" grpId="0" animBg="1"/>
      <p:bldP spid="15" grpId="0" build="p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Alcuni suggerimenti (2):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3392" y="1133138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Andare sovente a capo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01686" y="1940566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Come utilizzare il corsivo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839416" y="2520568"/>
            <a:ext cx="10707485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Si usa per le parole straniere «intraducibili»;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Mettere in risalto concetti.</a:t>
            </a: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601685" y="3814102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Come utilizzare le virgolette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839415" y="4394103"/>
            <a:ext cx="10707485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Per evidenziare il carattere metaforico di una parola o espressione;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Racchiudere un brano integrale altrui;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Utilizzare un termine circoscritto ad una comunità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9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10" grpId="0" build="p" autoUpdateAnimBg="0"/>
      <p:bldP spid="11" grpId="0" build="p" autoUpdateAnimBg="0"/>
      <p:bldP spid="14" grpId="0" build="p" autoUpdateAnimBg="0"/>
      <p:bldP spid="15" grpId="0" build="p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Alcuni suggerimenti (3):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629885" y="2749492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Come utilizzare i termini stranieri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83432" y="3243462"/>
            <a:ext cx="10585175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Evitare di usare termini che hanno un corrispondente in lingua italiana, nel caso di utilizzo di un termine inglese, anche se al plurale, </a:t>
            </a:r>
            <a:r>
              <a:rPr lang="it-IT" sz="2600" i="1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va omessa la «s» del plurale</a:t>
            </a:r>
            <a:r>
              <a:rPr lang="it-IT" sz="26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629883" y="4710336"/>
            <a:ext cx="1094521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>
              <a:spcBef>
                <a:spcPct val="50000"/>
              </a:spcBef>
              <a:tabLst>
                <a:tab pos="174625" algn="l"/>
              </a:tabLst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Rileggere più volte ogni parte prodotta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23392" y="1484785"/>
            <a:ext cx="10945216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it-IT" sz="32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Esplicitare le sigle e/o gli acronimi alla prima citazione</a:t>
            </a:r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22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9" grpId="0" build="p" autoUpdateAnimBg="0"/>
      <p:bldP spid="10" grpId="0" build="p" autoUpdateAnimBg="0"/>
      <p:bldP spid="11" grpId="0" build="p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63</a:t>
            </a:fld>
            <a:endParaRPr lang="it-IT"/>
          </a:p>
        </p:txBody>
      </p:sp>
      <p:sp>
        <p:nvSpPr>
          <p:cNvPr id="4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Alcuni suggerimenti (4):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695400" y="974782"/>
            <a:ext cx="10801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it-IT" sz="26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Traducete o fatevi aiutare. NON vi fidate di </a:t>
            </a:r>
            <a:r>
              <a:rPr lang="it-IT" sz="2600" b="1" u="sng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google</a:t>
            </a:r>
            <a:r>
              <a:rPr lang="it-IT" sz="26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traduttore!!!</a:t>
            </a:r>
          </a:p>
        </p:txBody>
      </p:sp>
      <p:pic>
        <p:nvPicPr>
          <p:cNvPr id="8" name="Jingle Bells in ITALIANO tradotta con Google Translate - Sc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2797" y="1647832"/>
            <a:ext cx="7895245" cy="4236217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831655" y="6084654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hlinkClick r:id="rId5" action="ppaction://hlinkfile"/>
              </a:rPr>
              <a:t>Jingle </a:t>
            </a:r>
            <a:r>
              <a:rPr lang="it-IT" dirty="0" err="1">
                <a:hlinkClick r:id="rId5" action="ppaction://hlinkfile"/>
              </a:rPr>
              <a:t>Bells</a:t>
            </a:r>
            <a:r>
              <a:rPr lang="it-IT" dirty="0">
                <a:hlinkClick r:id="rId5" action="ppaction://hlinkfile"/>
              </a:rPr>
              <a:t> - googolata.docx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4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09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647728" y="2924694"/>
            <a:ext cx="799288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fonti d’informazione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218" name="Picture 2" descr="C:\Users\gagonell\AppData\Local\Microsoft\Windows\Temporary Internet Files\Content.IE5\RICZ78WX\MC900370206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32656"/>
            <a:ext cx="3107343" cy="37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2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RICERCA DELLE FONTI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2785378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Testi, appunti, Tesi di Laurea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Web 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Le banche dati</a:t>
            </a:r>
          </a:p>
          <a:p>
            <a:pPr marL="174625" indent="-174625" algn="just">
              <a:spcBef>
                <a:spcPts val="600"/>
              </a:spcBef>
              <a:buFontTx/>
              <a:buChar char="-"/>
              <a:tabLst>
                <a:tab pos="174625" algn="l"/>
              </a:tabLst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La bibliografia di testi/articoli/revisioni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96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16632"/>
            <a:ext cx="10972800" cy="86409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COME USARE LE FONTI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3212" y="1375118"/>
            <a:ext cx="10972800" cy="4739759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981075" indent="-981075" algn="just">
              <a:spcBef>
                <a:spcPts val="600"/>
              </a:spcBef>
              <a:buNone/>
              <a:tabLst>
                <a:tab pos="981075" algn="l"/>
              </a:tabLst>
            </a:pPr>
            <a:r>
              <a:rPr lang="it-IT" sz="34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Testi</a:t>
            </a:r>
            <a:r>
              <a:rPr lang="it-IT" sz="3400" dirty="0">
                <a:solidFill>
                  <a:schemeClr val="accent2">
                    <a:lumMod val="75000"/>
                  </a:schemeClr>
                </a:solidFill>
              </a:rPr>
              <a:t>:	se siete digiuni di un argomento e volete avere una panoramica ampia (non sempre aggiornati). Ok per aspetti poco o per nulla mutevoli (es. anatomia, fisiologia).</a:t>
            </a:r>
          </a:p>
          <a:p>
            <a:pPr marL="2235200" indent="-2235200" algn="just">
              <a:spcBef>
                <a:spcPts val="600"/>
              </a:spcBef>
              <a:buNone/>
              <a:tabLst>
                <a:tab pos="2235200" algn="l"/>
              </a:tabLst>
            </a:pPr>
            <a:endParaRPr lang="it-IT" sz="2000" u="sng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14600" indent="-2514600" algn="just">
              <a:spcBef>
                <a:spcPts val="600"/>
              </a:spcBef>
              <a:buNone/>
              <a:tabLst>
                <a:tab pos="2514600" algn="l"/>
              </a:tabLst>
            </a:pPr>
            <a:r>
              <a:rPr lang="it-IT" sz="34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Tesi di Laurea</a:t>
            </a:r>
            <a:r>
              <a:rPr lang="it-IT" sz="3400" dirty="0">
                <a:solidFill>
                  <a:schemeClr val="accent2">
                    <a:lumMod val="75000"/>
                  </a:schemeClr>
                </a:solidFill>
              </a:rPr>
              <a:t>:	non per copiare (L. 633/1941 - Diritto d’Autore; L. 475/1925 art. 1 - Plagio) ma per trovare spunti o per dare un taglio nuovo ad uno stesso argomento. Fonti di bibliografia.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8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COME USARE LE FONTI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772816"/>
            <a:ext cx="10972800" cy="3724096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spcBef>
                <a:spcPts val="600"/>
              </a:spcBef>
              <a:buNone/>
              <a:tabLst>
                <a:tab pos="174625" algn="l"/>
              </a:tabLst>
            </a:pP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Web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: quantità inimmaginabile di informazioni.</a:t>
            </a:r>
          </a:p>
          <a:p>
            <a:pPr marL="363538" indent="-188913" algn="just">
              <a:spcBef>
                <a:spcPts val="600"/>
              </a:spcBef>
              <a:buNone/>
              <a:tabLst>
                <a:tab pos="36353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-	Il 90% sono inutili, vecchie o errate.</a:t>
            </a:r>
          </a:p>
          <a:p>
            <a:pPr marL="363538" indent="-188913" algn="just">
              <a:spcBef>
                <a:spcPts val="600"/>
              </a:spcBef>
              <a:buNone/>
              <a:tabLst>
                <a:tab pos="36353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-	Distinguere siti affidabili dalle «sole». </a:t>
            </a:r>
          </a:p>
          <a:p>
            <a:pPr marL="363538" indent="-188913" algn="just">
              <a:spcBef>
                <a:spcPts val="600"/>
              </a:spcBef>
              <a:buNone/>
              <a:tabLst>
                <a:tab pos="36353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-	Non limitare la ricerca alla lingua italiana. 	</a:t>
            </a:r>
          </a:p>
          <a:p>
            <a:pPr marL="363538" indent="-188913" algn="just">
              <a:spcBef>
                <a:spcPts val="600"/>
              </a:spcBef>
              <a:buNone/>
              <a:tabLst>
                <a:tab pos="36353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-	SCRIVETE LA URL E LA DATA del documento che avete scaricato, vi servirà per citare in bibliografia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3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COME USARE LE FONTI (3)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2132856"/>
            <a:ext cx="10972800" cy="2862322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rtlCol="0">
            <a:spAutoFit/>
          </a:bodyPr>
          <a:lstStyle/>
          <a:p>
            <a:pPr marL="2863850" indent="-2863850" algn="just">
              <a:spcBef>
                <a:spcPts val="600"/>
              </a:spcBef>
              <a:buNone/>
              <a:tabLst>
                <a:tab pos="2863850" algn="l"/>
              </a:tabLst>
            </a:pP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banche </a:t>
            </a:r>
            <a:r>
              <a:rPr lang="it-IT" sz="3600" u="sng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dati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:	la 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scelta della banca dati dipende strettamente dal quesito a cui si vuole trovare risposta. Vi si possono reperire articoli full-text, </a:t>
            </a:r>
            <a:r>
              <a:rPr lang="it-IT" sz="3600" dirty="0" err="1">
                <a:solidFill>
                  <a:schemeClr val="accent2">
                    <a:lumMod val="75000"/>
                  </a:schemeClr>
                </a:solidFill>
              </a:rPr>
              <a:t>abstract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 o semplici citazioni</a:t>
            </a:r>
            <a:r>
              <a:rPr lang="it-IT" sz="3600" dirty="0" smtClean="0">
                <a:solidFill>
                  <a:schemeClr val="accent2">
                    <a:lumMod val="75000"/>
                  </a:schemeClr>
                </a:solidFill>
              </a:rPr>
              <a:t>.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69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8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olo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 TESI: argomenti</a:t>
            </a:r>
          </a:p>
        </p:txBody>
      </p:sp>
      <p:sp>
        <p:nvSpPr>
          <p:cNvPr id="7171" name="Segnaposto contenuto 2"/>
          <p:cNvSpPr>
            <a:spLocks noGrp="1"/>
          </p:cNvSpPr>
          <p:nvPr>
            <p:ph idx="1"/>
          </p:nvPr>
        </p:nvSpPr>
        <p:spPr>
          <a:xfrm>
            <a:off x="2711623" y="1757677"/>
            <a:ext cx="3234625" cy="2785378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>
              <a:spcBef>
                <a:spcPts val="600"/>
              </a:spcBef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Clinici</a:t>
            </a:r>
          </a:p>
          <a:p>
            <a:pPr marL="285750" indent="-285750" algn="just">
              <a:spcBef>
                <a:spcPts val="600"/>
              </a:spcBef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Assistenziali</a:t>
            </a:r>
          </a:p>
          <a:p>
            <a:pPr marL="285750" indent="-285750" algn="just">
              <a:spcBef>
                <a:spcPts val="600"/>
              </a:spcBef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Preventivi</a:t>
            </a:r>
          </a:p>
          <a:p>
            <a:pPr marL="285750" indent="-285750" algn="just">
              <a:spcBef>
                <a:spcPts val="600"/>
              </a:spcBef>
            </a:pPr>
            <a:r>
              <a:rPr lang="it-IT" sz="4000" dirty="0" smtClean="0">
                <a:solidFill>
                  <a:schemeClr val="accent2">
                    <a:lumMod val="75000"/>
                  </a:schemeClr>
                </a:solidFill>
              </a:rPr>
              <a:t>Educativi</a:t>
            </a:r>
            <a:endParaRPr lang="it-IT" sz="40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6312024" y="1757677"/>
            <a:ext cx="3240359" cy="2785378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Relazionali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Riabilitativi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Tecnici</a:t>
            </a:r>
          </a:p>
          <a:p>
            <a:pPr marL="285750" indent="-285750" algn="just">
              <a:spcBef>
                <a:spcPts val="600"/>
              </a:spcBef>
              <a:buFont typeface="Arial" pitchFamily="34" charset="0"/>
              <a:buChar char="•"/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Organizzativi</a:t>
            </a:r>
          </a:p>
        </p:txBody>
      </p:sp>
      <p:sp>
        <p:nvSpPr>
          <p:cNvPr id="3" name="Rettangolo 2"/>
          <p:cNvSpPr/>
          <p:nvPr/>
        </p:nvSpPr>
        <p:spPr>
          <a:xfrm>
            <a:off x="2711623" y="4827312"/>
            <a:ext cx="6840760" cy="707886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ctr">
              <a:spcBef>
                <a:spcPts val="600"/>
              </a:spcBef>
              <a:buFont typeface="Arial" pitchFamily="34" charset="0"/>
              <a:buChar char="•"/>
            </a:pPr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Etico-deontologici</a:t>
            </a:r>
          </a:p>
        </p:txBody>
      </p:sp>
    </p:spTree>
    <p:extLst>
      <p:ext uri="{BB962C8B-B14F-4D97-AF65-F5344CB8AC3E}">
        <p14:creationId xmlns:p14="http://schemas.microsoft.com/office/powerpoint/2010/main" val="256779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33919"/>
            <a:ext cx="8229600" cy="802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COME USARE LE FONTI (4)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33736" y="980728"/>
            <a:ext cx="10945216" cy="4824536"/>
          </a:xfrm>
        </p:spPr>
        <p:txBody>
          <a:bodyPr>
            <a:noAutofit/>
          </a:bodyPr>
          <a:lstStyle/>
          <a:p>
            <a:pPr marL="1612900" indent="-1612900" algn="just">
              <a:buNone/>
            </a:pPr>
            <a:r>
              <a:rPr lang="it-IT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Primarie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	raccolgono citazioni che traggono le loro fonti dalla letteratura medica primaria (MEDLINE, EMBASE, CINHAL)</a:t>
            </a:r>
          </a:p>
          <a:p>
            <a:pPr marL="0" indent="0" algn="just">
              <a:buNone/>
            </a:pPr>
            <a:endParaRPr lang="it-IT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2057400" indent="-2057400" algn="just">
              <a:buNone/>
            </a:pPr>
            <a:r>
              <a:rPr lang="it-IT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Secondarie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	forniscono una sintesi rigorosa delle prove di efficacia e delle conoscenze disponibili su un dato argomento clinico (COCHRANE LIBRARY)</a:t>
            </a:r>
          </a:p>
          <a:p>
            <a:pPr marL="0" indent="0" algn="just">
              <a:buNone/>
            </a:pPr>
            <a:endParaRPr lang="it-IT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2420938" indent="-2420938" algn="just">
              <a:buNone/>
            </a:pPr>
            <a:r>
              <a:rPr lang="it-IT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linee guida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:	fornite direttamente dalle maggiori istituzioni deputate alla produzione di LG (NGC, PNLG, CDC,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Clinical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Practice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Guidelines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Infobase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)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1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COME USARE LE FONTI (5)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1988840"/>
            <a:ext cx="10972800" cy="2952328"/>
          </a:xfrm>
        </p:spPr>
        <p:txBody>
          <a:bodyPr vert="horz" lIns="91440" tIns="45720" rIns="91440" bIns="45720" rtlCol="0">
            <a:noAutofit/>
          </a:bodyPr>
          <a:lstStyle/>
          <a:p>
            <a:pPr marL="2863850" indent="-2863850" algn="just">
              <a:buNone/>
            </a:pPr>
            <a:r>
              <a:rPr lang="it-IT" sz="36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bibliografia:</a:t>
            </a: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	se un articolo è centrato sul vostro quesito andate a vedere la sua bibliografia. Procuratevi quegli articoli che, almeno a occhio, sembrano maggiormente interessanti. 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47528" y="193454"/>
            <a:ext cx="8712968" cy="77809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COME CITARE LE FONTI: La Bibliografia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61291" y="1196752"/>
            <a:ext cx="10945216" cy="4752528"/>
          </a:xfrm>
        </p:spPr>
        <p:txBody>
          <a:bodyPr vert="horz" lIns="91440" tIns="45720" rIns="91440" bIns="45720" rtlCol="0">
            <a:noAutofit/>
          </a:bodyPr>
          <a:lstStyle/>
          <a:p>
            <a:pPr marL="0" indent="0" algn="just">
              <a:buNone/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È quella parte di un lavoro scientifico in cui l’autore dichiara esplicitamente tutte le fonti che ha consultato, da cui ha tratto qualche idea.</a:t>
            </a:r>
          </a:p>
          <a:p>
            <a:pPr marL="987425" indent="-363538" algn="just"/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Deve essere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ESAUSTIVA, COERENTE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ed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AGGIORNATA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marL="987425" indent="-363538" algn="just"/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Indicatore di «bontà» del lavoro.</a:t>
            </a:r>
          </a:p>
          <a:p>
            <a:pPr marL="987425" indent="-363538" algn="just"/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È una delle parti più delicate.</a:t>
            </a:r>
          </a:p>
          <a:p>
            <a:pPr marL="987425" indent="-363538" algn="just"/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Insieme all’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</a:rPr>
              <a:t>abstract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 e all’indice è l’unica parte guardata dalla Commissione.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9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bibliografia: regole generali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89283" y="1108150"/>
            <a:ext cx="11017224" cy="5160778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Non mettete tutto ciò che vi passa per le mani durante la stesura della tesi: non sembrerà più piena, solo «fasulla».</a:t>
            </a:r>
          </a:p>
          <a:p>
            <a:pPr algn="just"/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Tutto ciò che è in bibliografia deve essere stato utile alla costruzione della tesi (inclusi i testi di metodologia, libri da cui si è tratto lo spunto per l’idea iniziale, </a:t>
            </a:r>
            <a:r>
              <a:rPr lang="it-IT" sz="2600" dirty="0" err="1">
                <a:solidFill>
                  <a:schemeClr val="accent2">
                    <a:lumMod val="75000"/>
                  </a:schemeClr>
                </a:solidFill>
              </a:rPr>
              <a:t>ecc</a:t>
            </a:r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).</a:t>
            </a:r>
          </a:p>
          <a:p>
            <a:pPr algn="just"/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Tenete nota di tutto ciò che leggete DA SUBITO; Catalogate le fonti più importanti.</a:t>
            </a:r>
          </a:p>
          <a:p>
            <a:pPr algn="just"/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Mentre leggete provate ad immaginare in quale parte della tesi potrebbero essere citate le fonti.</a:t>
            </a:r>
          </a:p>
          <a:p>
            <a:pPr algn="just"/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I riferimenti a siti web sono sconsigliati a meno che non si tratti di siti istituzionali (es. Ministero della Sanità, ISTAT, </a:t>
            </a:r>
            <a:r>
              <a:rPr lang="it-IT" sz="2600" dirty="0" err="1">
                <a:solidFill>
                  <a:schemeClr val="accent2">
                    <a:lumMod val="75000"/>
                  </a:schemeClr>
                </a:solidFill>
              </a:rPr>
              <a:t>ecc</a:t>
            </a:r>
            <a:r>
              <a:rPr lang="it-IT" sz="2600" dirty="0">
                <a:solidFill>
                  <a:schemeClr val="accent2">
                    <a:lumMod val="75000"/>
                  </a:schemeClr>
                </a:solidFill>
              </a:rPr>
              <a:t>). Da evitare i riferimenti a Wikipedia</a:t>
            </a:r>
          </a:p>
          <a:p>
            <a:pPr algn="just"/>
            <a:endParaRPr lang="it-IT" sz="2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16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bibliografia: regole generali (2)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23392" y="1412777"/>
            <a:ext cx="11017224" cy="4464496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Citate solo ed esclusivamente ciò che avete letto in maniera integrale: non si cita come fonte una citazione di altri (bibliografia a matrioska)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Deve essere uniforme: Vancouver Style (e niente altro…).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Citare durante la stesura della tesi tra parentesi nome dell’autore e alla fine modificare sostituendo con il numero progressivo per citazione. 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La bibliografia non si mette in nota a piè pagina (solo i riferimenti di legge e le definizioni di termini o concetti)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Evitare riferimenti a dispense o materiale non pubblicato (ad eccezione delle tesi di laurea)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9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8501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VANCOUVER STYLE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4" y="1196752"/>
            <a:ext cx="11161240" cy="4968552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Uniform Requirements for Manuscripts Submitted to Biomedical Journals</a:t>
            </a:r>
            <a:endParaRPr lang="it-IT" sz="2800" dirty="0">
              <a:solidFill>
                <a:schemeClr val="accent2">
                  <a:lumMod val="75000"/>
                </a:schemeClr>
              </a:solidFill>
            </a:endParaRP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Un numero progressivo citato nel corpo del testo (tra parentesi tonda) rimanda alla fonte elencata in fondo alla tesi;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Le bibliografie sono elencate secondo l’ordine in cui sono citate.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I titoli delle riviste vanno abbreviati secondo lo stile adottato dall'Index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</a:rPr>
              <a:t>Medicus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. La List of the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</a:rPr>
              <a:t>Journals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</a:rPr>
              <a:t>Indexed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 è consultabile su Web all’indirizzo </a:t>
            </a:r>
            <a:r>
              <a:rPr lang="en-US" sz="2800" dirty="0" err="1">
                <a:solidFill>
                  <a:schemeClr val="accent2">
                    <a:lumMod val="75000"/>
                  </a:schemeClr>
                </a:solidFill>
              </a:rPr>
              <a:t>della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 National Library of Medicine.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In caso di un numero superiore a 6 autori, dopo il sesto può essere inserita la dicitura et al.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8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060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Cosa prevede il VS?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51384" y="1052736"/>
            <a:ext cx="11161240" cy="5256584"/>
          </a:xfrm>
        </p:spPr>
        <p:txBody>
          <a:bodyPr vert="horz" lIns="91440" tIns="45720" rIns="91440" bIns="45720" rtlCol="0">
            <a:noAutofit/>
          </a:bodyPr>
          <a:lstStyle/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iniziali dei nomi degli autori </a:t>
            </a: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senza punto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, inserite </a:t>
            </a: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 il cognome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;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abbreviazioni delle </a:t>
            </a: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testate delle riviste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, quando devono essere abbreviate, </a:t>
            </a: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senza punto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titolo del volume o dell'articolo in tondo, </a:t>
            </a: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 in corsivo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; 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iniziale maiuscola solo per la prima parola del titolo del lavoro;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numeri di pagina senza ripetizione delle centinaia o delle decine se queste non variano (ad esempio: 312-5 e non 312-315; 645-62 e non645-662). </a:t>
            </a:r>
            <a:r>
              <a:rPr lang="it-IT" sz="2800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Facoltativo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  <a:p>
            <a:pPr algn="just"/>
            <a:r>
              <a:rPr lang="it-IT" sz="2800" dirty="0">
                <a:solidFill>
                  <a:schemeClr val="accent2">
                    <a:lumMod val="75000"/>
                  </a:schemeClr>
                </a:solidFill>
              </a:rPr>
              <a:t>la lista delle voci bibliografiche deve essere presentata nell'ordine in cui le singole voci vengono citate nel testo, con numerazione araba, senza parentesi.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68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91544" y="188640"/>
            <a:ext cx="8229600" cy="70609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ESEMPI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3071664" y="2132857"/>
            <a:ext cx="612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dirty="0">
                <a:solidFill>
                  <a:srgbClr val="C00000"/>
                </a:solidFill>
                <a:hlinkClick r:id="rId2" action="ppaction://hlinkfile"/>
              </a:rPr>
              <a:t>materiale - Vancouver ESEMPI.pdf</a:t>
            </a:r>
            <a:endParaRPr lang="it-IT" sz="3200" dirty="0">
              <a:solidFill>
                <a:srgbClr val="C00000"/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91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78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06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26339" y="2420888"/>
            <a:ext cx="8339334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1500" b="1" spc="50" dirty="0">
                <a:ln w="22225" cmpd="sng">
                  <a:gradFill>
                    <a:gsLst>
                      <a:gs pos="15000">
                        <a:schemeClr val="accent2">
                          <a:lumMod val="22000"/>
                          <a:lumOff val="78000"/>
                        </a:schemeClr>
                      </a:gs>
                      <a:gs pos="75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Pausa Pranzo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0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olo 1"/>
          <p:cNvSpPr>
            <a:spLocks noGrp="1"/>
          </p:cNvSpPr>
          <p:nvPr>
            <p:ph type="title"/>
          </p:nvPr>
        </p:nvSpPr>
        <p:spPr>
          <a:xfrm>
            <a:off x="1981200" y="492195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LA TESI: Criteri di Valutazione</a:t>
            </a:r>
          </a:p>
        </p:txBody>
      </p:sp>
      <p:sp>
        <p:nvSpPr>
          <p:cNvPr id="8195" name="Segnaposto contenuto 2"/>
          <p:cNvSpPr>
            <a:spLocks noGrp="1"/>
          </p:cNvSpPr>
          <p:nvPr>
            <p:ph idx="1"/>
          </p:nvPr>
        </p:nvSpPr>
        <p:spPr>
          <a:xfrm>
            <a:off x="1055440" y="1844824"/>
            <a:ext cx="10081120" cy="3539430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Livello di approfondimento della tematica scelta</a:t>
            </a:r>
          </a:p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Accuratezza della metodologia adottata</a:t>
            </a:r>
          </a:p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Qualità della bibliografia</a:t>
            </a:r>
          </a:p>
          <a:p>
            <a:pPr marL="285750" indent="-285750" algn="just"/>
            <a:r>
              <a:rPr lang="it-IT" sz="4000" dirty="0">
                <a:solidFill>
                  <a:schemeClr val="accent2">
                    <a:lumMod val="75000"/>
                  </a:schemeClr>
                </a:solidFill>
              </a:rPr>
              <a:t>Contributo critico del laureando</a:t>
            </a:r>
          </a:p>
        </p:txBody>
      </p:sp>
      <p:sp>
        <p:nvSpPr>
          <p:cNvPr id="6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90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079776" y="2420888"/>
            <a:ext cx="756084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5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Norme editoriali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80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43" name="Picture 3" descr="C:\Users\gagonell\AppData\Local\Microsoft\Windows\Temporary Internet Files\Content.IE5\UR021PRZ\MC900251555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404664"/>
            <a:ext cx="3245880" cy="3626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87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79376" y="1124744"/>
            <a:ext cx="11233247" cy="504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A4 standard.</a:t>
            </a:r>
          </a:p>
          <a:p>
            <a:pPr marL="1882775" indent="-1882775" algn="just">
              <a:spcBef>
                <a:spcPct val="500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Carattere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: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	</a:t>
            </a:r>
            <a:r>
              <a:rPr lang="it-IT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CON </a:t>
            </a:r>
            <a:r>
              <a:rPr lang="it-IT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serif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(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cs typeface="Times New Roman" pitchFamily="18" charset="0"/>
              </a:rPr>
              <a:t>Es. Times New Roman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) 14 – </a:t>
            </a:r>
            <a:r>
              <a:rPr lang="it-IT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SENZA </a:t>
            </a:r>
            <a:r>
              <a:rPr lang="it-IT" u="sng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serif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(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Es. </a:t>
            </a:r>
            <a:r>
              <a:rPr lang="it-IT" b="1" dirty="0" err="1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Arial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) 12.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Allineamento giustificato, interlinea 1,5.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Margini: tutti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3 cm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 sinistra aggiungere </a:t>
            </a:r>
            <a:r>
              <a:rPr lang="it-IT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0,5 cm 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per rilegatura.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Numerazione: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testo, la bibliografia vanno numerati in numeri arabi, in piè di pagina (1 cm dal testo) o al centro o a dx;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l’indice va numerato con numeri romani nella stessa posizione del testo;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gli allegati vanno numerati con le lettere sempre utilizzando la stessa posizione;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Frontespizio, dediche, ringraziamenti, </a:t>
            </a:r>
            <a:r>
              <a:rPr lang="it-IT" sz="2000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abstract</a:t>
            </a: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e quant’altro non sia menzionato sopra </a:t>
            </a:r>
            <a:r>
              <a:rPr lang="it-IT" sz="2000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va numerato.</a:t>
            </a:r>
          </a:p>
          <a:p>
            <a:pPr marL="0" lvl="2" algn="just">
              <a:spcBef>
                <a:spcPts val="12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Stampa solo fronte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FORMATO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2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COPERTINA e FRONTESPIZIO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  <p:sp>
        <p:nvSpPr>
          <p:cNvPr id="2" name="CasellaDiTesto 1">
            <a:hlinkClick r:id="rId4" action="ppaction://hlinkfile"/>
          </p:cNvPr>
          <p:cNvSpPr txBox="1"/>
          <p:nvPr/>
        </p:nvSpPr>
        <p:spPr>
          <a:xfrm>
            <a:off x="5122974" y="5241456"/>
            <a:ext cx="1894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 smtClean="0">
                <a:solidFill>
                  <a:schemeClr val="accent2">
                    <a:lumMod val="75000"/>
                  </a:schemeClr>
                </a:solidFill>
              </a:rPr>
              <a:t>FRONTESPIZIO</a:t>
            </a:r>
            <a:endParaRPr lang="it-IT" u="sng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95400" y="4464358"/>
            <a:ext cx="1080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800" b="1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</a:t>
            </a:r>
            <a:r>
              <a:rPr lang="it-IT" sz="28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frontespizio DEVE essere composto come l’esempio:</a:t>
            </a:r>
          </a:p>
        </p:txBody>
      </p:sp>
      <p:grpSp>
        <p:nvGrpSpPr>
          <p:cNvPr id="4" name="Gruppo 3"/>
          <p:cNvGrpSpPr/>
          <p:nvPr/>
        </p:nvGrpSpPr>
        <p:grpSpPr>
          <a:xfrm>
            <a:off x="695400" y="1774246"/>
            <a:ext cx="10801200" cy="2066499"/>
            <a:chOff x="695400" y="1774246"/>
            <a:chExt cx="10801200" cy="2066499"/>
          </a:xfrm>
        </p:grpSpPr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>
              <a:off x="695400" y="1774246"/>
              <a:ext cx="10801200" cy="1631216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algn="l"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179388" indent="6350" algn="l"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algn="l"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algn="l"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algn="l"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363538" algn="l"/>
                </a:tabLs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marL="261938" indent="-261938" algn="just">
                <a:spcBef>
                  <a:spcPct val="50000"/>
                </a:spcBef>
                <a:buFontTx/>
                <a:buChar char="-"/>
                <a:tabLst>
                  <a:tab pos="261938" algn="l"/>
                </a:tabLst>
              </a:pPr>
              <a:r>
                <a:rPr lang="it-IT" sz="2800" b="1" dirty="0"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ahoma" pitchFamily="34" charset="0"/>
                </a:rPr>
                <a:t>La copertina è in similpelle ROSSO SCURO, con: </a:t>
              </a:r>
            </a:p>
            <a:p>
              <a:pPr marL="1160463" lvl="2" indent="-246063" algn="just">
                <a:buFont typeface="Arial" pitchFamily="34" charset="0"/>
                <a:buChar char="•"/>
                <a:tabLst>
                  <a:tab pos="261938" algn="l"/>
                </a:tabLst>
              </a:pPr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l’intestazione riportante UNIVERSITA’, SCUOLA e CORSO di LAUREA;</a:t>
              </a:r>
            </a:p>
            <a:p>
              <a:pPr marL="1160463" lvl="2" indent="-246063" algn="just">
                <a:buFont typeface="Arial" pitchFamily="34" charset="0"/>
                <a:buChar char="•"/>
                <a:tabLst>
                  <a:tab pos="261938" algn="l"/>
                </a:tabLst>
              </a:pPr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al centro la scritta TESI di LAUREA;</a:t>
              </a:r>
            </a:p>
            <a:p>
              <a:pPr marL="1160463" lvl="2" indent="-246063" algn="just">
                <a:buFont typeface="Arial" pitchFamily="34" charset="0"/>
                <a:buChar char="•"/>
                <a:tabLst>
                  <a:tab pos="261938" algn="l"/>
                </a:tabLst>
              </a:pPr>
              <a:r>
                <a:rPr lang="it-IT" dirty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in basso a destra il COGNOME Nome del Laureando</a:t>
              </a:r>
              <a:r>
                <a:rPr lang="it-IT" dirty="0" smtClean="0">
                  <a:solidFill>
                    <a:schemeClr val="accent2">
                      <a:lumMod val="20000"/>
                      <a:lumOff val="80000"/>
                    </a:schemeClr>
                  </a:solidFill>
                  <a:latin typeface="Tahoma" pitchFamily="34" charset="0"/>
                </a:rPr>
                <a:t>.</a:t>
              </a:r>
              <a:endParaRPr lang="it-IT" dirty="0">
                <a:solidFill>
                  <a:schemeClr val="accent2">
                    <a:lumMod val="20000"/>
                    <a:lumOff val="80000"/>
                  </a:schemeClr>
                </a:solidFill>
                <a:latin typeface="Tahoma" pitchFamily="34" charset="0"/>
              </a:endParaRPr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1447743" y="3379080"/>
              <a:ext cx="9245354" cy="46166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rgbClr val="C00000"/>
              </a:solidFill>
            </a:ln>
          </p:spPr>
          <p:txBody>
            <a:bodyPr wrap="square">
              <a:spAutoFit/>
            </a:bodyPr>
            <a:lstStyle/>
            <a:p>
              <a:pPr marL="1698625" indent="-1698625" algn="ctr">
                <a:spcBef>
                  <a:spcPct val="50000"/>
                </a:spcBef>
                <a:tabLst>
                  <a:tab pos="261938" algn="l"/>
                </a:tabLst>
              </a:pPr>
              <a:r>
                <a:rPr lang="it-IT" sz="2400" b="1" dirty="0" smtClean="0">
                  <a:solidFill>
                    <a:srgbClr val="C00000"/>
                  </a:solidFill>
                  <a:latin typeface="Tahoma" pitchFamily="34" charset="0"/>
                </a:rPr>
                <a:t>NON OBBLIGATORIO / SOLO SE SI DECIDE DI STAMPARLA</a:t>
              </a:r>
              <a:endParaRPr lang="it-IT" sz="2400" dirty="0">
                <a:solidFill>
                  <a:srgbClr val="C00000"/>
                </a:solidFill>
                <a:latin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04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83</a:t>
            </a:fld>
            <a:endParaRPr lang="it-IT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DEDICHE – FRASI SIGNIFICATIVE</a:t>
            </a:r>
            <a:endParaRPr lang="it-IT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548071" y="1070447"/>
            <a:ext cx="1116124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Giustificato a destra</a:t>
            </a:r>
          </a:p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Non numerato</a:t>
            </a:r>
          </a:p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Font fantasioso ma leggibile.</a:t>
            </a:r>
          </a:p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Se citazione indicare da dove preso.</a:t>
            </a:r>
            <a:endParaRPr lang="en-US" sz="2800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99251" y="3621514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ABSTRACT</a:t>
            </a:r>
            <a:endParaRPr lang="it-IT" sz="40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548071" y="4452200"/>
            <a:ext cx="11161240" cy="16445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Una pagina (può essere modificata la dimensione del testo e dei margini) </a:t>
            </a:r>
          </a:p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Non numerato</a:t>
            </a:r>
          </a:p>
          <a:p>
            <a:pPr algn="just"/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</a:rPr>
              <a:t>Font = al resto della tesi.</a:t>
            </a:r>
          </a:p>
        </p:txBody>
      </p:sp>
    </p:spTree>
    <p:extLst>
      <p:ext uri="{BB962C8B-B14F-4D97-AF65-F5344CB8AC3E}">
        <p14:creationId xmlns:p14="http://schemas.microsoft.com/office/powerpoint/2010/main" val="558545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7" grpId="0" build="p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003619" y="6366242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L’INDICE</a:t>
            </a:r>
          </a:p>
        </p:txBody>
      </p:sp>
      <p:graphicFrame>
        <p:nvGraphicFramePr>
          <p:cNvPr id="9" name="Oggetto 8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507998"/>
              </p:ext>
            </p:extLst>
          </p:nvPr>
        </p:nvGraphicFramePr>
        <p:xfrm>
          <a:off x="4462463" y="1341438"/>
          <a:ext cx="3216275" cy="456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5" name="Documento" r:id="rId3" imgW="5400403" imgH="7667195" progId="Word.Document.12">
                  <p:embed/>
                </p:oleObj>
              </mc:Choice>
              <mc:Fallback>
                <p:oleObj name="Documento" r:id="rId3" imgW="5400403" imgH="766719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62463" y="1341438"/>
                        <a:ext cx="3216275" cy="456723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53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003619" y="6366242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0"/>
            <a:ext cx="7972037" cy="7521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L’ICONOGRAFIA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89800" y="880790"/>
            <a:ext cx="11222824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Tabelle, immagini/figure e grafici vicini a dove vengono citati.</a:t>
            </a:r>
          </a:p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Devono essere numerate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(preferibilmente con numeri romani – Es. Figura I, Tabella IV, Grafico XIX).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devono eccedere il profilo del testo.</a:t>
            </a:r>
          </a:p>
        </p:txBody>
      </p:sp>
      <p:sp>
        <p:nvSpPr>
          <p:cNvPr id="9" name="Rettangolo 8"/>
          <p:cNvSpPr/>
          <p:nvPr/>
        </p:nvSpPr>
        <p:spPr>
          <a:xfrm>
            <a:off x="489800" y="2948411"/>
            <a:ext cx="11222824" cy="310854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Immagini/figure:</a:t>
            </a:r>
          </a:p>
          <a:p>
            <a:pPr marL="812800" lvl="2" indent="-188913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devono avere una didascalia auto esplicativa.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Grafici:</a:t>
            </a:r>
          </a:p>
          <a:p>
            <a:pPr marL="812800" lvl="2" indent="-188913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evitare grafici troppo complessi;</a:t>
            </a:r>
          </a:p>
          <a:p>
            <a:pPr marL="812800" lvl="2" indent="-188913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eliminare le griglie;</a:t>
            </a:r>
          </a:p>
          <a:p>
            <a:pPr marL="812800" lvl="2" indent="-188913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evitare grafici «arlecchineschi».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400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Tabelle:</a:t>
            </a:r>
          </a:p>
          <a:p>
            <a:pPr marL="812800" lvl="2" indent="-188913" algn="just">
              <a:buFont typeface="Arial" pitchFamily="34" charset="0"/>
              <a:buChar char="•"/>
              <a:tabLst>
                <a:tab pos="261938" algn="l"/>
              </a:tabLst>
            </a:pPr>
            <a:r>
              <a:rPr lang="it-IT" sz="2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devono riportare il titolo.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97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utoUpdateAnimBg="0"/>
      <p:bldP spid="9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003619" y="6366242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2" y="188640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 DATI</a:t>
            </a:r>
          </a:p>
        </p:txBody>
      </p:sp>
      <p:graphicFrame>
        <p:nvGraphicFramePr>
          <p:cNvPr id="8" name="Oggetto 7">
            <a:hlinkClick r:id="" action="ppaction://ole?verb=1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2719217"/>
              </p:ext>
            </p:extLst>
          </p:nvPr>
        </p:nvGraphicFramePr>
        <p:xfrm>
          <a:off x="2040321" y="1916832"/>
          <a:ext cx="8308846" cy="30963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7" name="Foglio di lavoro" r:id="rId3" imgW="12296806" imgH="4581542" progId="Excel.Sheet.12">
                  <p:embed/>
                </p:oleObj>
              </mc:Choice>
              <mc:Fallback>
                <p:oleObj name="Foglio di lavoro" r:id="rId3" imgW="12296806" imgH="4581542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40321" y="1916832"/>
                        <a:ext cx="8308846" cy="30963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2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2084401" y="87537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Alcuni suggerimenti:</a:t>
            </a: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53795" y="1268760"/>
            <a:ext cx="1123324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Scrivere la tesi utilizzando file separati per le varie parti è più agevole la consultazione/correzione.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Alla fine unire tutto in un unico file usando le interruzioni di sezione tra le parti, per mantenere stili diversi e farne una copia in PDF da </a:t>
            </a: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caricare ON-LINE.</a:t>
            </a:r>
            <a:endParaRPr lang="it-IT" sz="2800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Impostare l’indice sin dall’inizio, funge da scaletta.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Scrivere l’</a:t>
            </a:r>
            <a:r>
              <a:rPr lang="it-IT" sz="2800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abstract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come ultima cosa.</a:t>
            </a:r>
          </a:p>
          <a:p>
            <a:pPr marL="174625" indent="-174625" algn="just">
              <a:spcBef>
                <a:spcPct val="50000"/>
              </a:spcBef>
              <a:buFontTx/>
              <a:buChar char="-"/>
              <a:tabLst>
                <a:tab pos="174625" algn="l"/>
              </a:tabLst>
            </a:pP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Concordare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con il Relatore tempi di correzione e firma in modo da non essere stretti con i tempi.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03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88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345784" y="933382"/>
            <a:ext cx="11449272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Prendersi il tempo necessario (tempo tra </a:t>
            </a:r>
            <a:r>
              <a:rPr lang="it-IT" sz="280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esame di stato </a:t>
            </a: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 discussione tesi).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Decidere cosa si vuole dire della propria tesi (TUTTO E’ IMPOSSIBILE); avete 8 minuti.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Preparare il discorso scritto (nessuno di noi è Dario FO) curando il lessico e la sintesi.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Preparare le diapositive (tra 12 e 20). Come? Perché?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Provare e riprovare, correggendo, limando, aggiungendo sino a che, stando nei tempi, la presentazione sia quasi automatica.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sz="2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In tutto questo deve essere coinvolto il Relatore.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084401" y="86876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presentazione: la preparazione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7104112" y="3849678"/>
            <a:ext cx="3455923" cy="755238"/>
            <a:chOff x="6084168" y="3430011"/>
            <a:chExt cx="3455923" cy="755238"/>
          </a:xfrm>
        </p:grpSpPr>
        <p:graphicFrame>
          <p:nvGraphicFramePr>
            <p:cNvPr id="11" name="Oggetto 10">
              <a:hlinkClick r:id="" action="ppaction://ole?verb=2"/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7622342"/>
                </p:ext>
              </p:extLst>
            </p:nvPr>
          </p:nvGraphicFramePr>
          <p:xfrm>
            <a:off x="8532896" y="3430011"/>
            <a:ext cx="1007195" cy="755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69" name="Presentazione" r:id="rId3" imgW="5038384" imgH="3777996" progId="PowerPoint.Show.8">
                    <p:embed/>
                  </p:oleObj>
                </mc:Choice>
                <mc:Fallback>
                  <p:oleObj name="Presentazione" r:id="rId3" imgW="5038384" imgH="3777996" progId="PowerPoint.Show.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8532896" y="3430011"/>
                          <a:ext cx="1007195" cy="755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Freccia curva 12"/>
            <p:cNvSpPr/>
            <p:nvPr/>
          </p:nvSpPr>
          <p:spPr>
            <a:xfrm>
              <a:off x="6084168" y="3430011"/>
              <a:ext cx="2304256" cy="377619"/>
            </a:xfrm>
            <a:prstGeom prst="bentArrow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739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utoUpdateAnimBg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89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0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/>
          <p:cNvSpPr>
            <a:spLocks noGrp="1"/>
          </p:cNvSpPr>
          <p:nvPr>
            <p:ph type="title"/>
          </p:nvPr>
        </p:nvSpPr>
        <p:spPr>
          <a:xfrm>
            <a:off x="1981200" y="79712"/>
            <a:ext cx="8229600" cy="707886"/>
          </a:xfrm>
          <a:noFill/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TIPOLOGIE DI TESI: compilative (1)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95400" y="966640"/>
            <a:ext cx="10801200" cy="5250668"/>
          </a:xfrm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buNone/>
            </a:pP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REVISIONE  NARRATIVA DELLA LETTERATURA</a:t>
            </a:r>
          </a:p>
          <a:p>
            <a:pPr marL="711200" indent="-174625" algn="just">
              <a:spcBef>
                <a:spcPts val="0"/>
              </a:spcBef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Revisione bibliografica su un particolare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problema assistenziale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, organizzativo, tematica poco nota o  controversa</a:t>
            </a:r>
          </a:p>
          <a:p>
            <a:pPr marL="0" indent="0" algn="just">
              <a:buNone/>
              <a:tabLst>
                <a:tab pos="363538" algn="l"/>
              </a:tabLst>
            </a:pPr>
            <a:r>
              <a:rPr lang="it-IT" sz="3600" dirty="0">
                <a:solidFill>
                  <a:schemeClr val="accent2">
                    <a:lumMod val="75000"/>
                  </a:schemeClr>
                </a:solidFill>
              </a:rPr>
              <a:t>	</a:t>
            </a:r>
            <a:r>
              <a:rPr lang="it-IT" sz="3600" b="1" dirty="0">
                <a:solidFill>
                  <a:schemeClr val="accent2">
                    <a:lumMod val="75000"/>
                  </a:schemeClr>
                </a:solidFill>
              </a:rPr>
              <a:t>OBIETTIVI:</a:t>
            </a:r>
          </a:p>
          <a:p>
            <a:pPr marL="900113" indent="-363538" algn="just">
              <a:spcBef>
                <a:spcPts val="0"/>
              </a:spcBef>
              <a:buNone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1.	elaborare una sintesi</a:t>
            </a:r>
          </a:p>
          <a:p>
            <a:pPr marL="900113" indent="-363538" algn="just">
              <a:spcBef>
                <a:spcPts val="0"/>
              </a:spcBef>
              <a:buNone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2. elaborare indicazioni operative</a:t>
            </a:r>
          </a:p>
          <a:p>
            <a:pPr marL="900113" indent="-363538" algn="just">
              <a:spcBef>
                <a:spcPts val="0"/>
              </a:spcBef>
              <a:buNone/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3.	effettuare una riflessione finale sul significato della tematica scelta nel proprio percorso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</a:rPr>
              <a:t>Formativo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</a:rPr>
              <a:t>e/o nel futuro professionale</a:t>
            </a:r>
            <a:endParaRPr lang="it-IT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220" name="Freccia a destra rientrata 3"/>
          <p:cNvSpPr>
            <a:spLocks noChangeArrowheads="1"/>
          </p:cNvSpPr>
          <p:nvPr/>
        </p:nvSpPr>
        <p:spPr bwMode="auto">
          <a:xfrm>
            <a:off x="695401" y="3284984"/>
            <a:ext cx="432048" cy="288032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chemeClr val="accent2">
              <a:lumMod val="20000"/>
              <a:lumOff val="80000"/>
            </a:schemeClr>
          </a:solidFill>
          <a:ln w="9525" algn="ctr">
            <a:solidFill>
              <a:schemeClr val="accent2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it-IT"/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9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205644" y="2420888"/>
            <a:ext cx="7780720" cy="186204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11500" b="1" spc="50" dirty="0">
                <a:ln w="22225" cmpd="sng">
                  <a:gradFill>
                    <a:gsLst>
                      <a:gs pos="15000">
                        <a:schemeClr val="accent2">
                          <a:lumMod val="22000"/>
                          <a:lumOff val="78000"/>
                        </a:schemeClr>
                      </a:gs>
                      <a:gs pos="75000">
                        <a:schemeClr val="accent1">
                          <a:tint val="44500"/>
                          <a:satMod val="160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INTERVALLO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96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437363" y="4293096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discussione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91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1266" name="Picture 2" descr="C:\Users\gagonell\AppData\Local\Microsoft\Windows\Temporary Internet Files\Content.IE5\UR021PRZ\MC900295721[1]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715" y="541675"/>
            <a:ext cx="5830981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4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92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02543" y="745733"/>
            <a:ext cx="1116124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Esporre ufficialmente la tesi alla commissione.</a:t>
            </a:r>
          </a:p>
          <a:p>
            <a:pPr marL="1698625" indent="-1698625" algn="just">
              <a:spcBef>
                <a:spcPct val="50000"/>
              </a:spcBef>
              <a:tabLst>
                <a:tab pos="261938" algn="l"/>
              </a:tabLst>
            </a:pP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Sostenere le proprie </a:t>
            </a:r>
            <a:r>
              <a:rPr lang="it-IT" b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TESI</a:t>
            </a:r>
            <a:r>
              <a:rPr lang="it-IT" b="1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.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2135560" y="53583"/>
            <a:ext cx="7972037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FINALITA’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602543" y="1852603"/>
            <a:ext cx="11161240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«acchiappiamo qualche fantasma»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610863" y="2544754"/>
            <a:ext cx="1116124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Essere agitati, in ansia, è assolutamente normale e la commissione lo sa.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Evitare qualsiasi «doping» farmacologico, usare eventualmente fitoterapia (Fiori di Bach).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Una buona tesi è comunque riconosciuta al di là di una </a:t>
            </a:r>
            <a:r>
              <a:rPr lang="it-IT" i="1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performance inadeguata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Le domande della commissione sono fatte per valorizzare il lavoro, quindi più domande = tesi piaciuta e di valore.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Nessuno fa domande che esulano dall’argomento di tesi.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0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  <p:bldP spid="8" grpId="0"/>
      <p:bldP spid="9" grpId="0" build="p" autoUpdateAnimBg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93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23392" y="1196753"/>
            <a:ext cx="11233248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La presentazione dura 8 minuti.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vi dovete presentare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nè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leggere il titolo della Tesi, lo fa il Presidente.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Evitate di gesticolare (  ) o mettere le mani in tasca (    ); tenere una penna, un foglio, il mouse, il puntatore in mano può esservi d’aiuto.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Lo sguardo deve puntare la commissione.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Usate un tono di voce il più possibile alto e vario.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giratevi verso le diapositive a meno che non dobbiate evidenziare qualcosa con il laser (tanto avete lo schermo).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Evitate l’abuso di locuzioni (cioè) o suoni (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mhhhhh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).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Evitate di spostarvi troppo</a:t>
            </a: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96233" y="198573"/>
            <a:ext cx="8640959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presentazione: è giunto il momento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2313077"/>
            <a:ext cx="360040" cy="35780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368799"/>
            <a:ext cx="292423" cy="388474"/>
          </a:xfrm>
          <a:prstGeom prst="rect">
            <a:avLst/>
          </a:prstGeom>
        </p:spPr>
      </p:pic>
      <p:sp>
        <p:nvSpPr>
          <p:cNvPr id="2" name="Rettangolo 1"/>
          <p:cNvSpPr/>
          <p:nvPr/>
        </p:nvSpPr>
        <p:spPr>
          <a:xfrm>
            <a:off x="4058480" y="1135633"/>
            <a:ext cx="2202831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it-IT" sz="2800" b="1" u="sng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8 minuti !!!</a:t>
            </a:r>
            <a:endParaRPr lang="it-IT" sz="28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251176" y="1166410"/>
            <a:ext cx="59306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accent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cui seguiranno 2-3 minuti di discussione.</a:t>
            </a:r>
          </a:p>
        </p:txBody>
      </p:sp>
      <p:pic>
        <p:nvPicPr>
          <p:cNvPr id="15" name="Immagin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4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utoUpdateAnimBg="0"/>
      <p:bldP spid="2" grpId="0" animBg="1"/>
      <p:bldP spid="3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94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646076" y="811326"/>
            <a:ext cx="11161239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Quando la Commissione entra voi siete seduti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 dx della scrivania,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la 1</a:t>
            </a:r>
            <a:r>
              <a:rPr lang="it-IT" baseline="30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fila è vuota per la Commissione, i parenti dalla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2</a:t>
            </a:r>
            <a:r>
              <a:rPr lang="it-IT" baseline="30000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in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poi della parte centrale e a </a:t>
            </a:r>
            <a:r>
              <a:rPr lang="it-IT" dirty="0" err="1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sx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della scrivania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Come ha finito chi vi precede aprite le diapositive; se volete consegnare qualcosa alla commissione questo è il momento; vi fate microfonare aspettate un cenno del Presidente e partite.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pensate alle luci, al microfono </a:t>
            </a:r>
            <a:r>
              <a:rPr lang="it-IT" dirty="0" err="1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ecc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….. , ci pensiamo noi.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Una volta finita la presentazione non scappate. Il Presidente farà parlare il relatore, il controrelatore e poi darà spazio alle domande.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Rispondete con calma e ad un cenno del Presidente vi fate togliere il microfono; </a:t>
            </a:r>
            <a:r>
              <a:rPr lang="it-IT" u="sng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</a:rPr>
              <a:t>ora potete fuggire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Educate i parenti al silenzio ed al decoro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.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743068" y="-18203"/>
            <a:ext cx="8640959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presentazione: comportamento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32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utoUpdateAnimBg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407366" y="884052"/>
            <a:ext cx="11377264" cy="544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61938" indent="-261938" algn="just">
              <a:spcBef>
                <a:spcPct val="50000"/>
              </a:spcBef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-	La Commissione rientra voi siete in piedi davanti alle sedie della 1</a:t>
            </a:r>
            <a:r>
              <a:rPr lang="it-IT" baseline="300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a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 fila.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Quando chiamati vi posizionate davanti al Presidente.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Una volta «proclamati» stringete la mano al Presidente, al Controrelatore e al Relatore e quindi rientrate «nei ranghi».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Finite le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proclamazioni:</a:t>
            </a:r>
          </a:p>
          <a:p>
            <a:pPr marL="1371600" lvl="2" indent="-457200" algn="just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Voi proclamerete il patto con il cittadino</a:t>
            </a:r>
          </a:p>
          <a:p>
            <a:pPr marL="1371600" lvl="2" indent="-457200" algn="just">
              <a:spcBef>
                <a:spcPct val="50000"/>
              </a:spcBef>
              <a:buFont typeface="Arial" panose="020B0604020202020204" pitchFamily="34" charset="0"/>
              <a:buChar char="•"/>
              <a:tabLst>
                <a:tab pos="261938" algn="l"/>
              </a:tabLst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faranno 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un piccolo discorso: il Presidente, il Rappresentante Ministeriale e uno dei Rappresentanti del Collegio, </a:t>
            </a:r>
            <a:r>
              <a:rPr lang="it-IT" u="sng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non friggete</a:t>
            </a: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Concluso il discorso la commissione si siede e voi andate dietro la commissione per la foto.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E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dopo.............................................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96231" y="29888"/>
            <a:ext cx="8640959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Dopo la presentazione: comportamento</a:t>
            </a:r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95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5634737" y="5231182"/>
            <a:ext cx="4791766" cy="1273718"/>
            <a:chOff x="6936039" y="5141488"/>
            <a:chExt cx="4781537" cy="1273718"/>
          </a:xfrm>
        </p:grpSpPr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0217" y="5151957"/>
              <a:ext cx="940184" cy="959372"/>
            </a:xfrm>
            <a:prstGeom prst="rect">
              <a:avLst/>
            </a:prstGeom>
          </p:spPr>
        </p:pic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54311" y="5141488"/>
              <a:ext cx="940184" cy="959372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77392" y="5149460"/>
              <a:ext cx="940184" cy="959372"/>
            </a:xfrm>
            <a:prstGeom prst="rect">
              <a:avLst/>
            </a:prstGeom>
          </p:spPr>
        </p:pic>
        <p:sp>
          <p:nvSpPr>
            <p:cNvPr id="14" name="Rettangolo 13"/>
            <p:cNvSpPr/>
            <p:nvPr/>
          </p:nvSpPr>
          <p:spPr>
            <a:xfrm>
              <a:off x="6936039" y="5214877"/>
              <a:ext cx="4764433" cy="120032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r"/>
              <a:r>
                <a:rPr lang="it-IT" sz="72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………FIESTA</a:t>
              </a:r>
            </a:p>
          </p:txBody>
        </p:sp>
      </p:grpSp>
      <p:pic>
        <p:nvPicPr>
          <p:cNvPr id="16" name="Immagin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5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utoUpdateAnimBg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/>
        </p:nvSpPr>
        <p:spPr bwMode="auto">
          <a:xfrm>
            <a:off x="551246" y="836645"/>
            <a:ext cx="11089232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179388" indent="6350"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algn="l"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63538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342900" indent="-342900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La Commissione è composta da: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1262063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Presidente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1262063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 Relatori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1262063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Rappresentante del Ministero della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Salute</a:t>
            </a:r>
          </a:p>
          <a:p>
            <a:pPr marL="1257300" lvl="2" indent="-342900" algn="just">
              <a:buFont typeface="Arial" pitchFamily="34" charset="0"/>
              <a:buChar char="•"/>
              <a:tabLst>
                <a:tab pos="1262063" algn="l"/>
              </a:tabLst>
            </a:pP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Rappresentante del MIUR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  <a:p>
            <a:pPr marL="1257300" lvl="2" indent="-342900" algn="just">
              <a:buFont typeface="Arial" pitchFamily="34" charset="0"/>
              <a:buChar char="•"/>
              <a:tabLst>
                <a:tab pos="1262063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2 Rappresentanti del </a:t>
            </a:r>
            <a:r>
              <a:rPr lang="it-IT" dirty="0" smtClean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O.P.I.</a:t>
            </a:r>
            <a:endParaRPr lang="it-IT" dirty="0">
              <a:solidFill>
                <a:schemeClr val="accent2">
                  <a:lumMod val="75000"/>
                </a:schemeClr>
              </a:solidFill>
              <a:latin typeface="Tahoma" pitchFamily="34" charset="0"/>
            </a:endParaRP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La Commissione non è lì per torturarvi ma per giudicare i vostri lavori di tesi e se possibile valorizzarli.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laurearvi non dipende da questo momento; questo momento decide il vostro punteggio di laurea.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Il curriculum forma il 92% del voto finale, l’esame finale l’8%, 5 punti per Prova Pratica e 5 punti per la Tesi. </a:t>
            </a:r>
            <a:r>
              <a:rPr lang="it-IT" sz="1800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(Come si calcola il curriculum?)</a:t>
            </a:r>
          </a:p>
          <a:p>
            <a:pPr marL="261938" indent="-261938" algn="just">
              <a:spcBef>
                <a:spcPct val="50000"/>
              </a:spcBef>
              <a:buFontTx/>
              <a:buChar char="-"/>
              <a:tabLst>
                <a:tab pos="261938" algn="l"/>
              </a:tabLst>
            </a:pPr>
            <a:r>
              <a:rPr lang="it-IT" dirty="0">
                <a:solidFill>
                  <a:schemeClr val="accent2">
                    <a:lumMod val="75000"/>
                  </a:schemeClr>
                </a:solidFill>
                <a:latin typeface="Tahoma" pitchFamily="34" charset="0"/>
              </a:rPr>
              <a:t>Tutti i curricula possono ottenere il massimo del punteggio di tesi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775383" y="0"/>
            <a:ext cx="8640959" cy="6921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Commissione Esaminatrice</a:t>
            </a:r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96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97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9"/>
            <a:ext cx="8640960" cy="644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13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496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5159896" y="6396350"/>
            <a:ext cx="2133600" cy="365125"/>
          </a:xfrm>
        </p:spPr>
        <p:txBody>
          <a:bodyPr/>
          <a:lstStyle/>
          <a:p>
            <a:pPr algn="ctr"/>
            <a:r>
              <a:rPr lang="it-IT" sz="1600" b="1" dirty="0">
                <a:solidFill>
                  <a:schemeClr val="accent2">
                    <a:lumMod val="75000"/>
                  </a:schemeClr>
                </a:solidFill>
              </a:rPr>
              <a:t>98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1756204" y="260648"/>
            <a:ext cx="17475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4809514" y="4140643"/>
            <a:ext cx="1747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6240016" y="673769"/>
            <a:ext cx="17475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990460" y="2621243"/>
            <a:ext cx="174750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39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240016" y="4005065"/>
            <a:ext cx="1747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088160" y="230928"/>
            <a:ext cx="1747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8544272" y="691536"/>
            <a:ext cx="174750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3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8390598" y="3182934"/>
            <a:ext cx="174750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078153" y="2597135"/>
            <a:ext cx="1747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248128" y="260648"/>
            <a:ext cx="174750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9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</p:txBody>
      </p:sp>
      <p:pic>
        <p:nvPicPr>
          <p:cNvPr id="17" name="Immagin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58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99</a:t>
            </a:fld>
            <a:endParaRPr lang="it-IT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551384" y="139680"/>
            <a:ext cx="11031016" cy="91305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Comunque secondo noi </a:t>
            </a:r>
            <a:r>
              <a:rPr lang="it-IT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tutti </a:t>
            </a:r>
            <a:r>
              <a:rPr lang="it-IT" sz="32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 vostri ringraziamenti dovrebbero cominciare così………………………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692" y="1340768"/>
            <a:ext cx="5311908" cy="440129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279576" y="5776761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……………………… magari tradotto in italiano</a:t>
            </a:r>
          </a:p>
        </p:txBody>
      </p:sp>
      <p:sp>
        <p:nvSpPr>
          <p:cNvPr id="6" name="Segnaposto numero diapositiva 4"/>
          <p:cNvSpPr txBox="1">
            <a:spLocks/>
          </p:cNvSpPr>
          <p:nvPr/>
        </p:nvSpPr>
        <p:spPr>
          <a:xfrm>
            <a:off x="5159896" y="639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E7A41E1B-4F70-4964-A407-84C68BE8251C}" type="slidenum">
              <a:rPr lang="it-IT" sz="1600" b="1">
                <a:solidFill>
                  <a:schemeClr val="accent2">
                    <a:lumMod val="75000"/>
                  </a:schemeClr>
                </a:solidFill>
              </a:rPr>
              <a:pPr algn="ctr"/>
              <a:t>99</a:t>
            </a:fld>
            <a:endParaRPr lang="it-IT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6504900"/>
            <a:ext cx="1339822" cy="212670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560" y="6429538"/>
            <a:ext cx="939894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49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1862</TotalTime>
  <Words>4702</Words>
  <Application>Microsoft Office PowerPoint</Application>
  <PresentationFormat>Widescreen</PresentationFormat>
  <Paragraphs>609</Paragraphs>
  <Slides>102</Slides>
  <Notes>7</Notes>
  <HiddenSlides>8</HiddenSlides>
  <MMClips>1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3</vt:i4>
      </vt:variant>
      <vt:variant>
        <vt:lpstr>Titoli diapositive</vt:lpstr>
      </vt:variant>
      <vt:variant>
        <vt:i4>102</vt:i4>
      </vt:variant>
    </vt:vector>
  </HeadingPairs>
  <TitlesOfParts>
    <vt:vector size="111" baseType="lpstr">
      <vt:lpstr>Arial</vt:lpstr>
      <vt:lpstr>Calibri</vt:lpstr>
      <vt:lpstr>Tahoma</vt:lpstr>
      <vt:lpstr>Times New Roman</vt:lpstr>
      <vt:lpstr>Wingdings</vt:lpstr>
      <vt:lpstr>Tema di Office</vt:lpstr>
      <vt:lpstr>Documento di Microsoft Word</vt:lpstr>
      <vt:lpstr>Foglio di lavoro di Microsoft Excel</vt:lpstr>
      <vt:lpstr>Presentazione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TESI: Finalità (1)</vt:lpstr>
      <vt:lpstr>LA TESI: Finalità (2)</vt:lpstr>
      <vt:lpstr>LA TESI: argomenti</vt:lpstr>
      <vt:lpstr>LA TESI: Criteri di Valutazione</vt:lpstr>
      <vt:lpstr>TIPOLOGIE DI TESI: compilative (1)</vt:lpstr>
      <vt:lpstr>TIPOLOGIE DI TESI: compilative (2)</vt:lpstr>
      <vt:lpstr>TIPOLOGIE DI TESI: compilative (3)</vt:lpstr>
      <vt:lpstr>TIPOLOGIE DI TESI: sperimentali</vt:lpstr>
      <vt:lpstr>ALCUNI ESEMPI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1^ FASE: SCELTA DELL’ARGOMENTO (Cosa succede a ottobre-novembre)</vt:lpstr>
      <vt:lpstr>1^ FASE: SCELTA DELL’ARGOMENTO Cosa fare?</vt:lpstr>
      <vt:lpstr>2^ FASE: DEFINIZIONE DEL PROBLEMA (Cosa succede a novembre – dicembre) </vt:lpstr>
      <vt:lpstr>2^ FASE: DEFINIZIONE DEL PROBLEMA Cosa fare?</vt:lpstr>
      <vt:lpstr>3^ FASE: SCELTA DEL RELATORE (Cosa succede a dicembre)</vt:lpstr>
      <vt:lpstr>3^ FASE: SCELTA DEL RELATORE Cosa fare?</vt:lpstr>
      <vt:lpstr>4^ FASE: PROGETTO DELLA TESI Cosa fare? </vt:lpstr>
      <vt:lpstr>PROGETTO/PROTOCOLLO DI TESI</vt:lpstr>
      <vt:lpstr>SI RIPARTE: LA RICERCA DELLE FONTI Seconda revisione bibliografica</vt:lpstr>
      <vt:lpstr>5^ FASE: LA STESURA DEL LAVORO</vt:lpstr>
      <vt:lpstr>6^ FASE: REVISIONE CRITICA (1)</vt:lpstr>
      <vt:lpstr>6^ FASE: REVISIONE CRITICA (2)</vt:lpstr>
      <vt:lpstr>6^ FASE: REVISIONE CRITICA (3)</vt:lpstr>
      <vt:lpstr>Presentazione standard di PowerPoint</vt:lpstr>
      <vt:lpstr>Presentazione standard di PowerPoint</vt:lpstr>
      <vt:lpstr>REGOLE GENERALI</vt:lpstr>
      <vt:lpstr>TITOLO</vt:lpstr>
      <vt:lpstr>ABSTRACT</vt:lpstr>
      <vt:lpstr>INDICE</vt:lpstr>
      <vt:lpstr>INTRODUZIONE</vt:lpstr>
      <vt:lpstr>INTRODUZIONE: Contenuto (1)</vt:lpstr>
      <vt:lpstr>INTRODUZIONE: Contenuto (2)</vt:lpstr>
      <vt:lpstr>MATERIALI E METODI</vt:lpstr>
      <vt:lpstr>MATERIALI E METODI: Contenuto per tesi di revisione di letteratura</vt:lpstr>
      <vt:lpstr>MATERIALI E METODI: Contenuto per tesi di ricerca</vt:lpstr>
      <vt:lpstr>RISULTATI</vt:lpstr>
      <vt:lpstr>RISULTATI: contenuto per tesi di revisione di letteratura</vt:lpstr>
      <vt:lpstr>RISULTATI: contenuto per tesi di ricerca</vt:lpstr>
      <vt:lpstr>DISCUSSIONE</vt:lpstr>
      <vt:lpstr>CONCLUSIONI</vt:lpstr>
      <vt:lpstr>BIBLIOGRAFIA</vt:lpstr>
      <vt:lpstr>ALLEGATI</vt:lpstr>
      <vt:lpstr>RINGRAZIAMENTI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RICERCA DELLE FONTI</vt:lpstr>
      <vt:lpstr>COME USARE LE FONTI (1)</vt:lpstr>
      <vt:lpstr>COME USARE LE FONTI (2)</vt:lpstr>
      <vt:lpstr>COME USARE LE FONTI (3)</vt:lpstr>
      <vt:lpstr>COME USARE LE FONTI (4)</vt:lpstr>
      <vt:lpstr>COME USARE LE FONTI (5)</vt:lpstr>
      <vt:lpstr>COME CITARE LE FONTI: La Bibliografia</vt:lpstr>
      <vt:lpstr>La bibliografia: regole generali (1)</vt:lpstr>
      <vt:lpstr>La bibliografia: regole generali (2)</vt:lpstr>
      <vt:lpstr>VANCOUVER STYLE</vt:lpstr>
      <vt:lpstr>Cosa prevede il VS?</vt:lpstr>
      <vt:lpstr>ESEMPI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gonella gabriele</dc:creator>
  <cp:lastModifiedBy>Gabriele Gonella</cp:lastModifiedBy>
  <cp:revision>147</cp:revision>
  <cp:lastPrinted>2012-11-28T10:20:03Z</cp:lastPrinted>
  <dcterms:created xsi:type="dcterms:W3CDTF">2012-02-15T09:20:07Z</dcterms:created>
  <dcterms:modified xsi:type="dcterms:W3CDTF">2023-01-26T15:18:47Z</dcterms:modified>
</cp:coreProperties>
</file>