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95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94" r:id="rId22"/>
    <p:sldId id="284" r:id="rId23"/>
    <p:sldId id="296" r:id="rId24"/>
    <p:sldId id="286" r:id="rId25"/>
    <p:sldId id="287" r:id="rId26"/>
    <p:sldId id="288" r:id="rId27"/>
    <p:sldId id="297" r:id="rId28"/>
    <p:sldId id="289" r:id="rId29"/>
    <p:sldId id="298" r:id="rId30"/>
    <p:sldId id="290" r:id="rId31"/>
    <p:sldId id="291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292" r:id="rId47"/>
    <p:sldId id="293" r:id="rId4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EAEAEA"/>
    <a:srgbClr val="FFFFFF"/>
    <a:srgbClr val="ABD70B"/>
    <a:srgbClr val="FF99FF"/>
    <a:srgbClr val="FF99CC"/>
    <a:srgbClr val="FF3399"/>
    <a:srgbClr val="ABD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6638371E-C15F-4BFE-8489-D4D4DDB3679A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0D82116F-35C5-4609-A4C5-50B929FAF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658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CBBDA794-231F-48B2-A328-F196A343C493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8B8B6127-0A49-4B02-A723-32E63BB65D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220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Tipo 1 : ridotta insulina </a:t>
            </a:r>
          </a:p>
          <a:p>
            <a:r>
              <a:rPr lang="it-IT" dirty="0" smtClean="0"/>
              <a:t>Tipo 2 :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insulino</a:t>
            </a:r>
            <a:r>
              <a:rPr lang="it-IT" baseline="0" dirty="0" smtClean="0"/>
              <a:t> resistenza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B6127-0A49-4B02-A723-32E63BB65DF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75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Diabete = che passa attraverso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B6127-0A49-4B02-A723-32E63BB65DF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57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B6127-0A49-4B02-A723-32E63BB65DF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48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B6127-0A49-4B02-A723-32E63BB65DF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45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Paesi più longevi</a:t>
            </a:r>
          </a:p>
          <a:p>
            <a:pPr marL="174588" indent="-174588">
              <a:buFontTx/>
              <a:buChar char="-"/>
            </a:pPr>
            <a:r>
              <a:rPr lang="it-IT" dirty="0" smtClean="0"/>
              <a:t>Giappone</a:t>
            </a:r>
            <a:r>
              <a:rPr lang="it-IT" baseline="0" dirty="0" smtClean="0"/>
              <a:t> (87), Spagna, Svizzera, Singapore (85,1) donne</a:t>
            </a:r>
          </a:p>
          <a:p>
            <a:pPr marL="174588" indent="-174588">
              <a:buFontTx/>
              <a:buChar char="-"/>
            </a:pPr>
            <a:r>
              <a:rPr lang="it-IT" baseline="0" dirty="0" smtClean="0"/>
              <a:t>Islanda (81,2), Svizzera (80,7), Australia (80,5), Singapore, Nuova Zelanda, Italia (80,2)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B6127-0A49-4B02-A723-32E63BB65DFB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80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BADL = dipendenza nelle attività di </a:t>
            </a:r>
            <a:r>
              <a:rPr lang="it-IT" smtClean="0"/>
              <a:t>vita quotidiana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B6127-0A49-4B02-A723-32E63BB65DFB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706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B6127-0A49-4B02-A723-32E63BB65DFB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00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65FE-04BE-4573-9444-B500DCE921DE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6C12-B042-4520-8EA7-CDCA598491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E4557-7275-456A-A039-6D4021647CEF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08F4-B82C-42D2-8E22-F12462709B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19DB-F313-4C32-BC78-AF0AE648E175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457E-7942-477B-BC7B-9BAD1E671C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48DE-85F3-446A-90A6-7F8FE0E6B447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5A80-02D2-4820-84E4-E0AA372747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FDEE-B26A-4590-B2FE-8C6A92F197EC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401F-F93D-4D05-A7B5-3ECF9954B2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CE6C-850F-4B18-A8D5-781E1721C094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2654-9783-4E02-B109-A8FD192196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DC6A-9E31-4124-A815-7F3BA6601697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DE7A-557F-4351-980C-02B5BF9D98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F0CD-BE65-4674-A9E4-CBA41B9B8C42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03E5-9A25-440B-9C93-B3A32EF981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EA31-F31B-4E12-9FF4-74AE740E37B8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EC39-7560-4CC3-9760-615E778DFE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ECEA-961B-4A52-926C-9C131B76D327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BB8BC-BA90-4123-B70C-AC8F96D772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46EA-B141-4943-89AE-66BB95A23CBE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BFB6-AEBF-4DEA-BD56-CB2C9AD7EA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80B77F-BB69-48C6-A75B-EC7977D51694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B2A247-312F-4006-8AB5-0242C568FF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>
          <a:xfrm>
            <a:off x="642938" y="714375"/>
            <a:ext cx="7772400" cy="1470025"/>
          </a:xfrm>
        </p:spPr>
        <p:txBody>
          <a:bodyPr/>
          <a:lstStyle/>
          <a:p>
            <a:pPr eaLnBrk="1" hangingPunct="1"/>
            <a:r>
              <a:rPr lang="it-IT" sz="2000" smtClean="0">
                <a:latin typeface="Times New Roman" pitchFamily="18" charset="0"/>
                <a:cs typeface="Times New Roman" pitchFamily="18" charset="0"/>
              </a:rPr>
              <a:t>Università degli Studi di Torino</a:t>
            </a:r>
            <a:br>
              <a:rPr lang="it-IT" sz="200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000" smtClean="0">
                <a:latin typeface="Times New Roman" pitchFamily="18" charset="0"/>
                <a:cs typeface="Times New Roman" pitchFamily="18" charset="0"/>
              </a:rPr>
              <a:t>Facoltà di Medicina e Chirurgia</a:t>
            </a:r>
            <a:br>
              <a:rPr lang="it-IT" sz="200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000" b="1" smtClean="0">
                <a:latin typeface="Times New Roman" pitchFamily="18" charset="0"/>
                <a:cs typeface="Times New Roman" pitchFamily="18" charset="0"/>
              </a:rPr>
              <a:t>Corso di laurea in Infermieristica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313" y="2500313"/>
            <a:ext cx="64008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it-IT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Apprendimento clinico</a:t>
            </a:r>
          </a:p>
          <a:p>
            <a:pPr eaLnBrk="1" hangingPunct="1"/>
            <a:r>
              <a:rPr lang="it-IT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In</a:t>
            </a:r>
          </a:p>
          <a:p>
            <a:pPr eaLnBrk="1" hangingPunct="1"/>
            <a:r>
              <a:rPr lang="it-IT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Area Medica </a:t>
            </a:r>
          </a:p>
        </p:txBody>
      </p:sp>
      <p:sp>
        <p:nvSpPr>
          <p:cNvPr id="14340" name="CasellaDiTesto 4"/>
          <p:cNvSpPr txBox="1">
            <a:spLocks noChangeArrowheads="1"/>
          </p:cNvSpPr>
          <p:nvPr/>
        </p:nvSpPr>
        <p:spPr bwMode="auto">
          <a:xfrm>
            <a:off x="4356100" y="4857750"/>
            <a:ext cx="4430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b="1">
                <a:latin typeface="Tahoma" pitchFamily="34" charset="0"/>
                <a:cs typeface="Tahoma" pitchFamily="34" charset="0"/>
              </a:rPr>
              <a:t>Tutor area: Francesco Valerin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Costi del diabete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2010: oltre 11% della spesa sanitaria mondiale </a:t>
            </a:r>
          </a:p>
          <a:p>
            <a:r>
              <a:rPr lang="it-IT" dirty="0" smtClean="0"/>
              <a:t>Italia: </a:t>
            </a:r>
          </a:p>
          <a:p>
            <a:pPr lvl="1"/>
            <a:r>
              <a:rPr lang="it-IT" dirty="0" smtClean="0"/>
              <a:t>¾ della spesa sanitaria per fascia d’età tra 50 e 80 anni</a:t>
            </a:r>
          </a:p>
          <a:p>
            <a:pPr lvl="1"/>
            <a:r>
              <a:rPr lang="it-IT" dirty="0" smtClean="0"/>
              <a:t>Spesa 2,5 volte superiore per le persone diabetiche (da 800 a 36.000 euro/persona/anno)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78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Sintomi della MD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«Se l'urina è acquosa o più abbondante di quanto dovrebbe essere in rapporto a ciò che al paziente è prescritto di bere, significa che il paziente non segue le prescrizioni, e beve più del necessario, oppure che egli non può assorbire le bevande</a:t>
            </a:r>
            <a:r>
              <a:rPr lang="it-IT" sz="2400" dirty="0" smtClean="0"/>
              <a:t>»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 smtClean="0"/>
              <a:t>				</a:t>
            </a:r>
            <a:r>
              <a:rPr lang="it-IT" sz="2800" dirty="0" smtClean="0"/>
              <a:t>Ippocrate</a:t>
            </a:r>
          </a:p>
          <a:p>
            <a:pPr marL="0" indent="0">
              <a:buNone/>
            </a:pPr>
            <a:r>
              <a:rPr lang="it-IT" sz="2800" dirty="0" smtClean="0"/>
              <a:t>«i </a:t>
            </a:r>
            <a:r>
              <a:rPr lang="it-IT" sz="2800" dirty="0"/>
              <a:t>malati patiscono una sete intollerabile, ma le bevande che assumono sono sempre inferiori alla quantità di urina che emettono</a:t>
            </a:r>
            <a:r>
              <a:rPr lang="it-IT" sz="2800" dirty="0" smtClean="0"/>
              <a:t>» 								Galeno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611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Accertamento MD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445624" cy="4525963"/>
          </a:xfrm>
        </p:spPr>
        <p:txBody>
          <a:bodyPr/>
          <a:lstStyle/>
          <a:p>
            <a:r>
              <a:rPr lang="it-IT" dirty="0" smtClean="0"/>
              <a:t>Alterazione valore glicemia</a:t>
            </a:r>
          </a:p>
          <a:p>
            <a:pPr lvl="1"/>
            <a:r>
              <a:rPr lang="it-IT" dirty="0" smtClean="0"/>
              <a:t>Valori normali: 70-110 mg/dl</a:t>
            </a:r>
          </a:p>
          <a:p>
            <a:r>
              <a:rPr lang="it-IT" dirty="0" smtClean="0"/>
              <a:t>Poliuria</a:t>
            </a:r>
          </a:p>
          <a:p>
            <a:r>
              <a:rPr lang="it-IT" dirty="0" smtClean="0"/>
              <a:t>Polidipsia</a:t>
            </a:r>
          </a:p>
          <a:p>
            <a:r>
              <a:rPr lang="it-IT" dirty="0" smtClean="0"/>
              <a:t>Polifagia</a:t>
            </a:r>
          </a:p>
          <a:p>
            <a:r>
              <a:rPr lang="it-IT" dirty="0" smtClean="0"/>
              <a:t>Alterazioni sensitive (formicolii, parestesie)</a:t>
            </a:r>
          </a:p>
          <a:p>
            <a:r>
              <a:rPr lang="it-IT" dirty="0" smtClean="0"/>
              <a:t>Astenia, Letargia</a:t>
            </a:r>
          </a:p>
          <a:p>
            <a:r>
              <a:rPr lang="it-IT" dirty="0" smtClean="0"/>
              <a:t>Secchezza cutanea, ulcere (piede diabetico)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2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</a:t>
            </a:r>
            <a:r>
              <a:rPr lang="it-IT" dirty="0" err="1" smtClean="0"/>
              <a:t>ass</a:t>
            </a:r>
            <a:r>
              <a:rPr lang="it-IT" dirty="0" smtClean="0"/>
              <a:t>. MD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b="1" dirty="0" smtClean="0"/>
              <a:t>Diagnosi infermieristiche</a:t>
            </a:r>
          </a:p>
          <a:p>
            <a:r>
              <a:rPr lang="it-IT" sz="2000" dirty="0" smtClean="0"/>
              <a:t>(Rischio di) insufficiente volume di liquidi correlato a …</a:t>
            </a:r>
          </a:p>
          <a:p>
            <a:r>
              <a:rPr lang="it-IT" sz="2000" dirty="0" smtClean="0"/>
              <a:t>Nutrizione superiore/inferiore al fabbisogno correlata a …</a:t>
            </a:r>
          </a:p>
          <a:p>
            <a:r>
              <a:rPr lang="it-IT" sz="2000" dirty="0" smtClean="0"/>
              <a:t>Insufficienti conoscenze …</a:t>
            </a:r>
          </a:p>
          <a:p>
            <a:r>
              <a:rPr lang="it-IT" sz="2000" dirty="0" smtClean="0"/>
              <a:t>(potenziale) deficit nella cura di sé correlato a …</a:t>
            </a:r>
          </a:p>
          <a:p>
            <a:r>
              <a:rPr lang="it-IT" sz="2000" dirty="0" smtClean="0"/>
              <a:t>Ansia correlata a ….</a:t>
            </a:r>
          </a:p>
          <a:p>
            <a:r>
              <a:rPr lang="it-IT" sz="2000" dirty="0" smtClean="0"/>
              <a:t>……</a:t>
            </a:r>
            <a:endParaRPr lang="it-IT" sz="20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b="1" dirty="0" smtClean="0"/>
              <a:t>Problemi collaborativi (complicanze)</a:t>
            </a:r>
            <a:endParaRPr lang="it-IT" sz="2400" dirty="0" smtClean="0"/>
          </a:p>
          <a:p>
            <a:r>
              <a:rPr lang="it-IT" sz="2000" dirty="0" smtClean="0"/>
              <a:t>Sovraccarico di liquidi, edema polmonare, </a:t>
            </a:r>
            <a:r>
              <a:rPr lang="it-IT" sz="2000" dirty="0" err="1" smtClean="0"/>
              <a:t>ins</a:t>
            </a:r>
            <a:r>
              <a:rPr lang="it-IT" sz="2000" dirty="0" smtClean="0"/>
              <a:t>. Cardiaca</a:t>
            </a:r>
          </a:p>
          <a:p>
            <a:r>
              <a:rPr lang="it-IT" sz="2000" dirty="0" err="1" smtClean="0"/>
              <a:t>Ipo</a:t>
            </a:r>
            <a:r>
              <a:rPr lang="it-IT" sz="2000" dirty="0" smtClean="0"/>
              <a:t> o iperglicemia (</a:t>
            </a:r>
            <a:r>
              <a:rPr lang="it-IT" sz="2000" dirty="0" err="1" smtClean="0"/>
              <a:t>chetoacidosi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Edema cerebrale</a:t>
            </a:r>
          </a:p>
          <a:p>
            <a:r>
              <a:rPr lang="it-IT" sz="2000" dirty="0" smtClean="0"/>
              <a:t>….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399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Priorità infermieristiche MD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Ristabilire bilancio idrico, elettrolitico, acido-base</a:t>
            </a:r>
          </a:p>
          <a:p>
            <a:r>
              <a:rPr lang="it-IT" dirty="0" smtClean="0"/>
              <a:t>Identificare e correggere le anomalie metaboliche</a:t>
            </a:r>
          </a:p>
          <a:p>
            <a:r>
              <a:rPr lang="it-IT" dirty="0" smtClean="0"/>
              <a:t>Identificare e assistere la persona nella gestione delle cause primarie e nel processo di malattia</a:t>
            </a:r>
          </a:p>
          <a:p>
            <a:r>
              <a:rPr lang="it-IT" dirty="0" smtClean="0"/>
              <a:t>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67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…</a:t>
            </a:r>
          </a:p>
          <a:p>
            <a:r>
              <a:rPr lang="it-IT" dirty="0" smtClean="0"/>
              <a:t>Prevenire le complicanze</a:t>
            </a:r>
          </a:p>
          <a:p>
            <a:r>
              <a:rPr lang="it-IT" dirty="0" smtClean="0"/>
              <a:t>Educazione terapeutica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37" y="552820"/>
            <a:ext cx="3166174" cy="415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5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CIRROSI EPATICA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Malattia caratterizzata dalla distruzione di una parte consistente delle cellule del fegato (epatociti) e loro sostituzione ad opera di tessuto fibroso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9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Incidenza cirrosi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Italia 30-60 casi/100.000 abitanti/anno (circa 26.000 nuovi casi anno)</a:t>
            </a:r>
          </a:p>
          <a:p>
            <a:r>
              <a:rPr lang="it-IT" dirty="0" smtClean="0"/>
              <a:t>Mortalità per cirrosi:</a:t>
            </a:r>
          </a:p>
          <a:p>
            <a:pPr lvl="1"/>
            <a:r>
              <a:rPr lang="it-IT" dirty="0" smtClean="0"/>
              <a:t>Paesi industrializzati (7-8 decessi/100.000 ab)</a:t>
            </a:r>
          </a:p>
          <a:p>
            <a:pPr lvl="1"/>
            <a:r>
              <a:rPr lang="it-IT" dirty="0" smtClean="0"/>
              <a:t>Italia (34 decessi/100.000 abitanti)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89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Cause cirrosi epatica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Epatite virale (B o C)</a:t>
            </a:r>
          </a:p>
          <a:p>
            <a:r>
              <a:rPr lang="it-IT" dirty="0" smtClean="0"/>
              <a:t>Uso di alcool</a:t>
            </a:r>
          </a:p>
          <a:p>
            <a:pPr lvl="1"/>
            <a:r>
              <a:rPr lang="it-IT" dirty="0" smtClean="0">
                <a:solidFill>
                  <a:srgbClr val="C00000"/>
                </a:solidFill>
              </a:rPr>
              <a:t>CIRCA 72% DEI CASI</a:t>
            </a:r>
            <a:endParaRPr lang="it-IT" dirty="0"/>
          </a:p>
          <a:p>
            <a:r>
              <a:rPr lang="it-IT" dirty="0" smtClean="0"/>
              <a:t>Malattie genetiche</a:t>
            </a:r>
          </a:p>
          <a:p>
            <a:r>
              <a:rPr lang="it-IT" dirty="0" smtClean="0"/>
              <a:t>Meccanismi autoimmuni</a:t>
            </a:r>
          </a:p>
          <a:p>
            <a:r>
              <a:rPr lang="it-IT" dirty="0" err="1" smtClean="0"/>
              <a:t>Criptogenesi</a:t>
            </a:r>
            <a:r>
              <a:rPr lang="it-I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6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Sintomi della cirrosi epatica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Inizio spesso senza sintomi «cirrosi compensata» (importanza della diagnosi precoce)</a:t>
            </a:r>
          </a:p>
          <a:p>
            <a:r>
              <a:rPr lang="it-IT" dirty="0" smtClean="0"/>
              <a:t>I sintomi indicano la comparsa delle complicanze (anche a distanza di anni)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97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eaLnBrk="1" hangingPunct="1"/>
            <a:r>
              <a:rPr lang="it-IT" dirty="0" smtClean="0"/>
              <a:t>Sedi tirocinio</a:t>
            </a:r>
          </a:p>
          <a:p>
            <a:pPr lvl="1" eaLnBrk="1" hangingPunct="1"/>
            <a:r>
              <a:rPr lang="it-IT" dirty="0" smtClean="0"/>
              <a:t>AOU S.LUIGI GONZAGA</a:t>
            </a:r>
          </a:p>
          <a:p>
            <a:pPr lvl="2" eaLnBrk="1" hangingPunct="1"/>
            <a:r>
              <a:rPr lang="it-IT" dirty="0" smtClean="0"/>
              <a:t>Medicina Interna</a:t>
            </a:r>
          </a:p>
          <a:p>
            <a:pPr lvl="2" eaLnBrk="1" hangingPunct="1"/>
            <a:r>
              <a:rPr lang="it-IT" dirty="0" smtClean="0"/>
              <a:t>Oncologia medica</a:t>
            </a:r>
          </a:p>
          <a:p>
            <a:pPr lvl="1" eaLnBrk="1" hangingPunct="1"/>
            <a:r>
              <a:rPr lang="it-IT" dirty="0" smtClean="0"/>
              <a:t>P.O. ASLTO3 RIVOLI</a:t>
            </a:r>
          </a:p>
          <a:p>
            <a:pPr lvl="2" eaLnBrk="1" hangingPunct="1"/>
            <a:r>
              <a:rPr lang="it-IT" dirty="0" smtClean="0"/>
              <a:t>Medicina generale</a:t>
            </a:r>
          </a:p>
          <a:p>
            <a:pPr lvl="2" eaLnBrk="1" hangingPunct="1"/>
            <a:r>
              <a:rPr lang="it-IT" dirty="0" smtClean="0"/>
              <a:t>Neuro-nefrologia</a:t>
            </a:r>
          </a:p>
          <a:p>
            <a:pPr lvl="1" eaLnBrk="1" hangingPunct="1"/>
            <a:r>
              <a:rPr lang="it-IT" dirty="0" smtClean="0"/>
              <a:t>P.O ASL TO3 PINEROLO</a:t>
            </a:r>
          </a:p>
          <a:p>
            <a:pPr lvl="2" eaLnBrk="1" hangingPunct="1"/>
            <a:r>
              <a:rPr lang="it-IT" dirty="0" smtClean="0"/>
              <a:t>Medicina generale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Sintomi cirrosi epatica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Col progredire della formazione di tessuto cicatriziale</a:t>
            </a:r>
          </a:p>
          <a:p>
            <a:pPr lvl="1"/>
            <a:r>
              <a:rPr lang="it-IT" dirty="0" smtClean="0"/>
              <a:t>Perdita di appetito</a:t>
            </a:r>
          </a:p>
          <a:p>
            <a:pPr lvl="1"/>
            <a:r>
              <a:rPr lang="it-IT" dirty="0" smtClean="0"/>
              <a:t>Affaticamento</a:t>
            </a:r>
          </a:p>
          <a:p>
            <a:pPr lvl="1"/>
            <a:r>
              <a:rPr lang="it-IT" dirty="0" smtClean="0"/>
              <a:t>Nausea e vomito</a:t>
            </a:r>
          </a:p>
          <a:p>
            <a:pPr lvl="1"/>
            <a:r>
              <a:rPr lang="it-IT" dirty="0" smtClean="0"/>
              <a:t>Perdita di peso</a:t>
            </a:r>
          </a:p>
          <a:p>
            <a:pPr lvl="1"/>
            <a:r>
              <a:rPr lang="it-IT" dirty="0" smtClean="0"/>
              <a:t>Prurito</a:t>
            </a:r>
          </a:p>
          <a:p>
            <a:pPr lvl="1"/>
            <a:r>
              <a:rPr lang="it-IT" dirty="0" smtClean="0"/>
              <a:t>Ittero (+ feci acoliche + orine ipercromiche)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15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Accertamento Cirrosi epatica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Generale</a:t>
            </a:r>
          </a:p>
          <a:p>
            <a:pPr lvl="1"/>
            <a:r>
              <a:rPr lang="it-IT" dirty="0" smtClean="0"/>
              <a:t>Cute (ittero), edemi, ascite, tolleranza attività/</a:t>
            </a:r>
            <a:r>
              <a:rPr lang="it-IT" dirty="0" err="1" smtClean="0"/>
              <a:t>fatigue</a:t>
            </a:r>
            <a:r>
              <a:rPr lang="it-IT" dirty="0" smtClean="0"/>
              <a:t>, ematomi, prurito</a:t>
            </a:r>
          </a:p>
          <a:p>
            <a:pPr lvl="1"/>
            <a:r>
              <a:rPr lang="it-IT" dirty="0" smtClean="0"/>
              <a:t>Cardiovascolare </a:t>
            </a:r>
          </a:p>
          <a:p>
            <a:pPr lvl="2"/>
            <a:r>
              <a:rPr lang="it-IT" dirty="0" smtClean="0"/>
              <a:t>PVC, varici</a:t>
            </a:r>
          </a:p>
          <a:p>
            <a:pPr lvl="1"/>
            <a:r>
              <a:rPr lang="it-IT" dirty="0" smtClean="0"/>
              <a:t>Gastrointestinali </a:t>
            </a:r>
          </a:p>
          <a:p>
            <a:pPr lvl="2"/>
            <a:r>
              <a:rPr lang="it-IT" dirty="0" smtClean="0"/>
              <a:t>Dimensioni fegato, ascite, nausea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Cerebrovascolare</a:t>
            </a:r>
          </a:p>
          <a:p>
            <a:pPr lvl="1"/>
            <a:r>
              <a:rPr lang="it-IT" dirty="0" smtClean="0"/>
              <a:t>Encefalopatia</a:t>
            </a:r>
          </a:p>
          <a:p>
            <a:r>
              <a:rPr lang="it-IT" dirty="0" smtClean="0"/>
              <a:t>Respiratorio</a:t>
            </a:r>
          </a:p>
          <a:p>
            <a:pPr lvl="1"/>
            <a:r>
              <a:rPr lang="it-IT" dirty="0" smtClean="0"/>
              <a:t>Dispnea</a:t>
            </a:r>
          </a:p>
          <a:p>
            <a:r>
              <a:rPr lang="it-IT" dirty="0" smtClean="0"/>
              <a:t>Renale</a:t>
            </a:r>
          </a:p>
          <a:p>
            <a:pPr lvl="1"/>
            <a:r>
              <a:rPr lang="it-IT" dirty="0" smtClean="0"/>
              <a:t>Aspetto orine, diuresi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48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Complicanze cirrosi epatica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Formazione di edemi e ascite (x carenza proteica </a:t>
            </a:r>
            <a:r>
              <a:rPr lang="it-IT" dirty="0" smtClean="0">
                <a:sym typeface="Wingdings" pitchFamily="2" charset="2"/>
              </a:rPr>
              <a:t> ipoalbuminemia)</a:t>
            </a:r>
          </a:p>
          <a:p>
            <a:r>
              <a:rPr lang="it-IT" dirty="0" smtClean="0">
                <a:sym typeface="Wingdings" pitchFamily="2" charset="2"/>
              </a:rPr>
              <a:t>Formazione/rottura varici esofagee</a:t>
            </a:r>
          </a:p>
          <a:p>
            <a:r>
              <a:rPr lang="it-IT" dirty="0" smtClean="0">
                <a:sym typeface="Wingdings" pitchFamily="2" charset="2"/>
              </a:rPr>
              <a:t>Encefalopatia epatica</a:t>
            </a:r>
          </a:p>
          <a:p>
            <a:r>
              <a:rPr lang="it-IT" dirty="0" smtClean="0">
                <a:sym typeface="Wingdings" pitchFamily="2" charset="2"/>
              </a:rPr>
              <a:t>Formazione di tumore primitivo (3% annuo dei soggetti con cirrosi)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96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</a:t>
            </a:r>
            <a:r>
              <a:rPr lang="it-IT" dirty="0" err="1" smtClean="0"/>
              <a:t>ass</a:t>
            </a:r>
            <a:r>
              <a:rPr lang="it-IT" dirty="0" smtClean="0"/>
              <a:t>. CE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b="1" dirty="0" smtClean="0"/>
              <a:t>Diagnosi infermieristiche</a:t>
            </a:r>
          </a:p>
          <a:p>
            <a:r>
              <a:rPr lang="it-IT" sz="2000" dirty="0" smtClean="0"/>
              <a:t>Intolleranza all’attività/affaticamento, correlato a …</a:t>
            </a:r>
          </a:p>
          <a:p>
            <a:r>
              <a:rPr lang="it-IT" sz="2000" dirty="0" smtClean="0"/>
              <a:t>Nutrizione inferiore al fabbisogno correlata a …</a:t>
            </a:r>
          </a:p>
          <a:p>
            <a:r>
              <a:rPr lang="it-IT" sz="2000" dirty="0" smtClean="0"/>
              <a:t>Compromissione dell’integrità cutanea correlata a …</a:t>
            </a:r>
          </a:p>
          <a:p>
            <a:r>
              <a:rPr lang="it-IT" sz="2000" dirty="0" smtClean="0"/>
              <a:t>(Rischio di) lesioni e sanguinamento correlato a …</a:t>
            </a:r>
            <a:endParaRPr lang="it-IT" sz="20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b="1" dirty="0" smtClean="0"/>
              <a:t>Problemi collaborativi Complicanze</a:t>
            </a:r>
            <a:endParaRPr lang="it-IT" sz="2400" dirty="0" smtClean="0"/>
          </a:p>
          <a:p>
            <a:r>
              <a:rPr lang="it-IT" sz="2000" dirty="0" smtClean="0"/>
              <a:t>Sanguinamento ed emorragia</a:t>
            </a:r>
          </a:p>
          <a:p>
            <a:r>
              <a:rPr lang="it-IT" sz="2000" dirty="0" smtClean="0"/>
              <a:t>Encefalopatia epatica</a:t>
            </a:r>
          </a:p>
          <a:p>
            <a:r>
              <a:rPr lang="it-IT" sz="2000" dirty="0" smtClean="0"/>
              <a:t>Sovraccarico di liquidi</a:t>
            </a:r>
          </a:p>
          <a:p>
            <a:r>
              <a:rPr lang="it-IT" sz="2000" dirty="0" smtClean="0"/>
              <a:t>…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440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Priorità infermieristiche 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Ristabilire bilancio idrico, elettrolitico, proteico</a:t>
            </a:r>
          </a:p>
          <a:p>
            <a:r>
              <a:rPr lang="it-IT" dirty="0" smtClean="0"/>
              <a:t>Mantenere una nutrizione adeguata</a:t>
            </a:r>
          </a:p>
          <a:p>
            <a:r>
              <a:rPr lang="it-IT" dirty="0" smtClean="0"/>
              <a:t>Prevenire/monitorare insorgenza delle complicanze</a:t>
            </a:r>
          </a:p>
          <a:p>
            <a:r>
              <a:rPr lang="it-IT" dirty="0" smtClean="0"/>
              <a:t>Migliorare il concetto di sé della persona</a:t>
            </a:r>
          </a:p>
          <a:p>
            <a:r>
              <a:rPr lang="it-IT" dirty="0" smtClean="0"/>
              <a:t>Educazione terapeutica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38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SCOMPENSO CARDIACO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it-IT" sz="2800" dirty="0" smtClean="0"/>
              <a:t>Malattia cardiovascolare 1° causa di morte e disabilità (da 9 fino a 88%)</a:t>
            </a:r>
          </a:p>
          <a:p>
            <a:r>
              <a:rPr lang="it-IT" sz="2800" dirty="0" smtClean="0"/>
              <a:t>Incidenza</a:t>
            </a:r>
          </a:p>
          <a:p>
            <a:pPr marL="0" indent="0">
              <a:buNone/>
            </a:pPr>
            <a:r>
              <a:rPr lang="it-IT" sz="2800" dirty="0" smtClean="0"/>
              <a:t>Sotto i 65 anni</a:t>
            </a:r>
          </a:p>
          <a:p>
            <a:pPr lvl="1"/>
            <a:r>
              <a:rPr lang="it-IT" dirty="0" smtClean="0"/>
              <a:t>1/1000 individui per anno (uomo)</a:t>
            </a:r>
          </a:p>
          <a:p>
            <a:pPr lvl="1"/>
            <a:r>
              <a:rPr lang="it-IT" dirty="0" smtClean="0"/>
              <a:t>0,4/1000 individui per anno (donna)</a:t>
            </a:r>
          </a:p>
          <a:p>
            <a:pPr marL="0" indent="0">
              <a:buNone/>
            </a:pPr>
            <a:r>
              <a:rPr lang="it-IT" sz="2800" dirty="0" smtClean="0"/>
              <a:t>Dopo i 65 anni</a:t>
            </a:r>
          </a:p>
          <a:p>
            <a:pPr lvl="1"/>
            <a:r>
              <a:rPr lang="it-IT" dirty="0" smtClean="0"/>
              <a:t>11/1000 vs 5/1000</a:t>
            </a:r>
          </a:p>
          <a:p>
            <a:r>
              <a:rPr lang="it-IT" sz="2800" dirty="0" smtClean="0"/>
              <a:t>In Italia 87.000 nuovi casi anno</a:t>
            </a:r>
          </a:p>
        </p:txBody>
      </p:sp>
    </p:spTree>
    <p:extLst>
      <p:ext uri="{BB962C8B-B14F-4D97-AF65-F5344CB8AC3E}">
        <p14:creationId xmlns:p14="http://schemas.microsoft.com/office/powerpoint/2010/main" val="36562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Scompenso cardiaco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Sindrome (insieme di sintomi) che risulta da qualunque disordine, strutturale o funzionale, che alteri le capacità di rilassamento e/o di contrattilità dei ventricoli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41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Accertamento </a:t>
            </a:r>
            <a:r>
              <a:rPr lang="it-IT" dirty="0" err="1" smtClean="0"/>
              <a:t>scomp</a:t>
            </a:r>
            <a:r>
              <a:rPr lang="it-IT" dirty="0" smtClean="0"/>
              <a:t>. cardiaco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sz="2400" dirty="0" smtClean="0"/>
              <a:t>Generale</a:t>
            </a:r>
          </a:p>
          <a:p>
            <a:pPr lvl="1"/>
            <a:r>
              <a:rPr lang="it-IT" sz="2000" dirty="0" smtClean="0"/>
              <a:t>Cute (colore), edemi, tolleranza attività, alterazioni stato di coscienza</a:t>
            </a:r>
          </a:p>
          <a:p>
            <a:r>
              <a:rPr lang="it-IT" sz="2400" dirty="0" smtClean="0"/>
              <a:t>Cardiovascolare</a:t>
            </a:r>
          </a:p>
          <a:p>
            <a:pPr lvl="1"/>
            <a:r>
              <a:rPr lang="it-IT" sz="2000" dirty="0" smtClean="0"/>
              <a:t>Toni, soffi cardiaci</a:t>
            </a:r>
          </a:p>
          <a:p>
            <a:pPr lvl="1"/>
            <a:r>
              <a:rPr lang="it-IT" sz="2000" dirty="0" smtClean="0"/>
              <a:t>Vene giugulari</a:t>
            </a:r>
          </a:p>
          <a:p>
            <a:r>
              <a:rPr lang="it-IT" sz="2400" dirty="0" smtClean="0"/>
              <a:t>Renale</a:t>
            </a:r>
          </a:p>
          <a:p>
            <a:pPr lvl="1"/>
            <a:r>
              <a:rPr lang="it-IT" sz="2000" dirty="0" smtClean="0"/>
              <a:t>nicturia</a:t>
            </a:r>
            <a:endParaRPr lang="it-IT" sz="20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sz="2400" dirty="0" smtClean="0"/>
              <a:t>Cerebrovascolare</a:t>
            </a:r>
          </a:p>
          <a:p>
            <a:pPr lvl="1"/>
            <a:r>
              <a:rPr lang="it-IT" sz="2000" dirty="0" smtClean="0"/>
              <a:t>Sensorio, vertigini, confusione</a:t>
            </a:r>
          </a:p>
          <a:p>
            <a:r>
              <a:rPr lang="it-IT" sz="2400" dirty="0" smtClean="0"/>
              <a:t>Gastrointestinale</a:t>
            </a:r>
          </a:p>
          <a:p>
            <a:pPr lvl="1"/>
            <a:r>
              <a:rPr lang="it-IT" sz="2000" dirty="0" smtClean="0"/>
              <a:t>Appetito, nausea, dimensioni fegato, ascite</a:t>
            </a:r>
          </a:p>
          <a:p>
            <a:r>
              <a:rPr lang="it-IT" sz="2400" dirty="0" smtClean="0"/>
              <a:t>Respiratorio</a:t>
            </a:r>
          </a:p>
          <a:p>
            <a:pPr lvl="1"/>
            <a:r>
              <a:rPr lang="it-IT" sz="2000" dirty="0" smtClean="0"/>
              <a:t>Dispnea, ortopnea, rumori polmonari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116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Sintomi scompenso cardiaco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Alterazione della tolleranza all’esercizio fisico (affaticamento/intolleranza)</a:t>
            </a:r>
          </a:p>
          <a:p>
            <a:r>
              <a:rPr lang="it-IT" dirty="0" smtClean="0"/>
              <a:t>Edemi</a:t>
            </a:r>
          </a:p>
          <a:p>
            <a:r>
              <a:rPr lang="it-IT" dirty="0" smtClean="0"/>
              <a:t>Astenia</a:t>
            </a:r>
          </a:p>
          <a:p>
            <a:r>
              <a:rPr lang="it-IT" dirty="0" smtClean="0"/>
              <a:t>Dispnea</a:t>
            </a:r>
          </a:p>
          <a:p>
            <a:r>
              <a:rPr lang="it-IT" dirty="0" smtClean="0"/>
              <a:t>Epatomegalia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5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</a:t>
            </a:r>
            <a:r>
              <a:rPr lang="it-IT" dirty="0" err="1" smtClean="0"/>
              <a:t>ass</a:t>
            </a:r>
            <a:r>
              <a:rPr lang="it-IT" dirty="0" smtClean="0"/>
              <a:t>. </a:t>
            </a:r>
            <a:r>
              <a:rPr lang="it-IT" dirty="0" err="1" smtClean="0"/>
              <a:t>scomp</a:t>
            </a:r>
            <a:r>
              <a:rPr lang="it-IT" dirty="0" smtClean="0"/>
              <a:t>. cardiaco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b="1" dirty="0" smtClean="0"/>
              <a:t>Diagnosi infermieristiche</a:t>
            </a:r>
          </a:p>
          <a:p>
            <a:r>
              <a:rPr lang="it-IT" sz="2400" dirty="0" smtClean="0"/>
              <a:t>Intolleranza all’attività/astenia correlate a ….</a:t>
            </a:r>
          </a:p>
          <a:p>
            <a:r>
              <a:rPr lang="it-IT" sz="2400" dirty="0" smtClean="0"/>
              <a:t>Eccesso di volume di liquidi correlato a …</a:t>
            </a:r>
          </a:p>
          <a:p>
            <a:r>
              <a:rPr lang="it-IT" sz="2400" dirty="0" smtClean="0"/>
              <a:t>Ansia correlata a …</a:t>
            </a:r>
          </a:p>
          <a:p>
            <a:r>
              <a:rPr lang="it-IT" sz="2400" dirty="0" smtClean="0"/>
              <a:t>Senso di impotenza correlato a …</a:t>
            </a:r>
          </a:p>
          <a:p>
            <a:r>
              <a:rPr lang="it-IT" sz="2400" dirty="0" smtClean="0"/>
              <a:t>Non adesione correla a …</a:t>
            </a:r>
            <a:endParaRPr lang="it-IT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b="1" dirty="0" smtClean="0"/>
              <a:t>Problemi collaborativi Complicanze</a:t>
            </a:r>
          </a:p>
          <a:p>
            <a:r>
              <a:rPr lang="it-IT" sz="2400" dirty="0" smtClean="0"/>
              <a:t>Shock cardiogeno</a:t>
            </a:r>
          </a:p>
          <a:p>
            <a:r>
              <a:rPr lang="it-IT" sz="2400" dirty="0" smtClean="0"/>
              <a:t>Aritmie</a:t>
            </a:r>
          </a:p>
          <a:p>
            <a:r>
              <a:rPr lang="it-IT" sz="2400" dirty="0" smtClean="0"/>
              <a:t>Embolia</a:t>
            </a:r>
          </a:p>
          <a:p>
            <a:r>
              <a:rPr lang="it-IT" sz="2400" dirty="0" smtClean="0"/>
              <a:t>Versamento pericardico e tamponamento cardiaco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615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Area medica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it-IT" dirty="0" smtClean="0"/>
              <a:t>Molto complessa</a:t>
            </a:r>
          </a:p>
          <a:p>
            <a:pPr lvl="1"/>
            <a:r>
              <a:rPr lang="it-IT" dirty="0" smtClean="0"/>
              <a:t>DIVERSE PATOLOGIE</a:t>
            </a:r>
          </a:p>
          <a:p>
            <a:pPr lvl="1"/>
            <a:r>
              <a:rPr lang="it-IT" dirty="0" smtClean="0"/>
              <a:t>Dismetaboliche</a:t>
            </a:r>
          </a:p>
          <a:p>
            <a:pPr lvl="2"/>
            <a:r>
              <a:rPr lang="it-IT" dirty="0" smtClean="0"/>
              <a:t>Diabete (6 sottogruppi)</a:t>
            </a:r>
          </a:p>
          <a:p>
            <a:pPr lvl="2"/>
            <a:r>
              <a:rPr lang="it-IT" dirty="0" smtClean="0"/>
              <a:t>Cirrosi epatica</a:t>
            </a:r>
          </a:p>
          <a:p>
            <a:pPr lvl="1"/>
            <a:r>
              <a:rPr lang="it-IT" dirty="0" smtClean="0"/>
              <a:t>D’organo</a:t>
            </a:r>
          </a:p>
          <a:p>
            <a:pPr lvl="2"/>
            <a:r>
              <a:rPr lang="it-IT" dirty="0" smtClean="0"/>
              <a:t>Insufficienza cardiaca</a:t>
            </a:r>
          </a:p>
          <a:p>
            <a:pPr lvl="2"/>
            <a:r>
              <a:rPr lang="it-IT" dirty="0" smtClean="0"/>
              <a:t>Insufficienza respiratoria</a:t>
            </a:r>
          </a:p>
          <a:p>
            <a:pPr lvl="1"/>
            <a:r>
              <a:rPr lang="it-IT" dirty="0" smtClean="0"/>
              <a:t>Degenerative </a:t>
            </a:r>
            <a:endParaRPr lang="it-IT" dirty="0"/>
          </a:p>
        </p:txBody>
      </p:sp>
      <p:sp>
        <p:nvSpPr>
          <p:cNvPr id="4" name="Ritaglia angolo diagonale rettangolo 3"/>
          <p:cNvSpPr/>
          <p:nvPr/>
        </p:nvSpPr>
        <p:spPr>
          <a:xfrm>
            <a:off x="5950496" y="2458316"/>
            <a:ext cx="2736304" cy="1584176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940152" y="2679303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ACUTE</a:t>
            </a:r>
          </a:p>
          <a:p>
            <a:pPr algn="ctr"/>
            <a:r>
              <a:rPr lang="it-IT" dirty="0" smtClean="0"/>
              <a:t>CRONICHE</a:t>
            </a:r>
          </a:p>
          <a:p>
            <a:pPr algn="ctr"/>
            <a:r>
              <a:rPr lang="it-IT" dirty="0" smtClean="0"/>
              <a:t>POLIPATOLOGIE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5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Classificazione dispnea (NYHA)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I: per livelli che limitano soggetti normali</a:t>
            </a:r>
          </a:p>
          <a:p>
            <a:r>
              <a:rPr lang="it-IT" dirty="0" smtClean="0"/>
              <a:t>II: sforzi ordinari</a:t>
            </a:r>
          </a:p>
          <a:p>
            <a:r>
              <a:rPr lang="it-IT" dirty="0" smtClean="0"/>
              <a:t>III: sforzi meno intensi di quelli ordinari</a:t>
            </a:r>
          </a:p>
          <a:p>
            <a:r>
              <a:rPr lang="it-IT" dirty="0" smtClean="0"/>
              <a:t>IV: dispnea anche a riposo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85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Priorità infermieristiche SC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Favorire/adeguare svolgimento attività quotidiane</a:t>
            </a:r>
          </a:p>
          <a:p>
            <a:r>
              <a:rPr lang="it-IT" dirty="0" smtClean="0"/>
              <a:t>Migliorare contrattilità miocardio e perfusione sistemica</a:t>
            </a:r>
          </a:p>
          <a:p>
            <a:r>
              <a:rPr lang="it-IT" dirty="0" smtClean="0"/>
              <a:t>Ridurre il sovraccarico dei liquidi</a:t>
            </a:r>
          </a:p>
          <a:p>
            <a:r>
              <a:rPr lang="it-IT" dirty="0" smtClean="0"/>
              <a:t>Prevenire le complicanze</a:t>
            </a:r>
          </a:p>
          <a:p>
            <a:r>
              <a:rPr lang="it-IT" dirty="0" smtClean="0"/>
              <a:t>Educazione terapeutica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0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</a:t>
            </a:r>
            <a:r>
              <a:rPr lang="it-IT" dirty="0" err="1" smtClean="0"/>
              <a:t>ass</a:t>
            </a:r>
            <a:r>
              <a:rPr lang="it-IT" dirty="0" smtClean="0"/>
              <a:t>. malattia tumorale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680520" cy="5001419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 smtClean="0"/>
              <a:t>Diagnosi infermieristiche</a:t>
            </a:r>
          </a:p>
          <a:p>
            <a:r>
              <a:rPr lang="it-IT" sz="2000" dirty="0" smtClean="0"/>
              <a:t>Intolleranza all’attività/astenia correlate a ….</a:t>
            </a:r>
          </a:p>
          <a:p>
            <a:r>
              <a:rPr lang="it-IT" sz="2000" dirty="0" smtClean="0"/>
              <a:t>Ansia correlata a …</a:t>
            </a:r>
          </a:p>
          <a:p>
            <a:r>
              <a:rPr lang="it-IT" sz="2000" dirty="0" smtClean="0"/>
              <a:t>Senso di impotenza correlato a …</a:t>
            </a:r>
          </a:p>
          <a:p>
            <a:r>
              <a:rPr lang="it-IT" sz="2000" dirty="0" smtClean="0"/>
              <a:t>Compromissione mucosa orale correlata a …</a:t>
            </a:r>
          </a:p>
          <a:p>
            <a:r>
              <a:rPr lang="it-IT" sz="2000" dirty="0" smtClean="0"/>
              <a:t>Alterazioni integrità cutanea …</a:t>
            </a:r>
          </a:p>
          <a:p>
            <a:r>
              <a:rPr lang="it-IT" sz="2000" dirty="0" smtClean="0"/>
              <a:t>Nutrizione inferiore al fabbisogno correlata a …</a:t>
            </a:r>
          </a:p>
          <a:p>
            <a:r>
              <a:rPr lang="it-IT" sz="2000" dirty="0" smtClean="0"/>
              <a:t>Dolore</a:t>
            </a:r>
          </a:p>
          <a:p>
            <a:r>
              <a:rPr lang="it-IT" sz="2000" dirty="0" smtClean="0"/>
              <a:t>Alterazione immagine corporea ….</a:t>
            </a:r>
          </a:p>
          <a:p>
            <a:r>
              <a:rPr lang="it-IT" sz="2000" dirty="0" smtClean="0"/>
              <a:t>Lutto anticipato …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b="1" dirty="0" smtClean="0"/>
              <a:t>Problemi collaborativi Complicanze</a:t>
            </a:r>
          </a:p>
          <a:p>
            <a:r>
              <a:rPr lang="it-IT" sz="2400" dirty="0" smtClean="0"/>
              <a:t>Infezione e sepsi</a:t>
            </a:r>
          </a:p>
          <a:p>
            <a:r>
              <a:rPr lang="it-IT" sz="2400" dirty="0" smtClean="0"/>
              <a:t>Emorragia</a:t>
            </a:r>
          </a:p>
          <a:p>
            <a:r>
              <a:rPr lang="it-IT" sz="2400" dirty="0" smtClean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4948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Assistenza anziani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OMS (2014)</a:t>
            </a:r>
          </a:p>
          <a:p>
            <a:pPr lvl="1"/>
            <a:r>
              <a:rPr lang="it-IT" dirty="0" smtClean="0"/>
              <a:t>Aspettativa di vita media mondiale </a:t>
            </a:r>
          </a:p>
          <a:p>
            <a:pPr lvl="2"/>
            <a:r>
              <a:rPr lang="it-IT" dirty="0" smtClean="0"/>
              <a:t>68 anni (maschio), 73 anni (femmina)</a:t>
            </a:r>
          </a:p>
          <a:p>
            <a:pPr lvl="1"/>
            <a:r>
              <a:rPr lang="it-IT" dirty="0" smtClean="0"/>
              <a:t>Dal 1990 aumento di 6 anni</a:t>
            </a:r>
          </a:p>
          <a:p>
            <a:pPr lvl="1"/>
            <a:r>
              <a:rPr lang="it-IT" dirty="0" smtClean="0"/>
              <a:t>Italia: 80,2 (7°), 85 (5°)</a:t>
            </a:r>
          </a:p>
          <a:p>
            <a:pPr lvl="1"/>
            <a:r>
              <a:rPr lang="it-IT" dirty="0" smtClean="0"/>
              <a:t>Prime tre cause di morte precoce</a:t>
            </a:r>
          </a:p>
          <a:p>
            <a:pPr lvl="2"/>
            <a:r>
              <a:rPr lang="it-IT" dirty="0" smtClean="0"/>
              <a:t>Malattie cardiache</a:t>
            </a:r>
          </a:p>
          <a:p>
            <a:pPr lvl="2"/>
            <a:r>
              <a:rPr lang="it-IT" dirty="0" smtClean="0"/>
              <a:t>Polmoniti</a:t>
            </a:r>
          </a:p>
          <a:p>
            <a:pPr lvl="2"/>
            <a:r>
              <a:rPr lang="it-IT" dirty="0" smtClean="0"/>
              <a:t>Ictus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0926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Invecchiamento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Aspetti biologici (Modelli di Gordon)</a:t>
            </a:r>
          </a:p>
          <a:p>
            <a:r>
              <a:rPr lang="it-IT" dirty="0" smtClean="0"/>
              <a:t>Aspetti farmacologici</a:t>
            </a:r>
          </a:p>
          <a:p>
            <a:pPr lvl="1"/>
            <a:r>
              <a:rPr lang="it-IT" dirty="0" smtClean="0"/>
              <a:t>Alterazione assorbimento ed escrezione</a:t>
            </a:r>
          </a:p>
          <a:p>
            <a:pPr lvl="1"/>
            <a:r>
              <a:rPr lang="it-IT" dirty="0" smtClean="0"/>
              <a:t>Interazione tra farmaci</a:t>
            </a:r>
          </a:p>
          <a:p>
            <a:r>
              <a:rPr lang="it-IT" dirty="0" smtClean="0"/>
              <a:t>Aspetti cognitivi</a:t>
            </a:r>
          </a:p>
          <a:p>
            <a:pPr lvl="1"/>
            <a:r>
              <a:rPr lang="it-IT" dirty="0" smtClean="0"/>
              <a:t>Importante identificare evoluzione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6635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Demenza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it-IT" dirty="0" smtClean="0"/>
              <a:t>2015 (OMS): 47 mln casi</a:t>
            </a:r>
          </a:p>
          <a:p>
            <a:pPr lvl="1"/>
            <a:r>
              <a:rPr lang="it-IT" dirty="0" smtClean="0"/>
              <a:t>10mln/nuovi casi/anno (circa 5 mln Europa)</a:t>
            </a:r>
          </a:p>
          <a:p>
            <a:r>
              <a:rPr lang="it-IT" dirty="0" smtClean="0"/>
              <a:t>Importanza diagnosi precoce (da MCI ad </a:t>
            </a:r>
            <a:r>
              <a:rPr lang="it-IT" dirty="0" err="1" smtClean="0"/>
              <a:t>AD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Attenzione ai fattori protettivi</a:t>
            </a:r>
          </a:p>
          <a:p>
            <a:pPr lvl="1"/>
            <a:r>
              <a:rPr lang="it-IT" dirty="0" smtClean="0"/>
              <a:t>Uso di test (MMSE + ….)</a:t>
            </a:r>
          </a:p>
          <a:p>
            <a:pPr lvl="1"/>
            <a:r>
              <a:rPr lang="it-IT" dirty="0" smtClean="0"/>
              <a:t>Ruolo centrale del MMG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0104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 sintomi premonitori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Perdita memoria (capacità lavorativa)</a:t>
            </a:r>
          </a:p>
          <a:p>
            <a:r>
              <a:rPr lang="it-IT" dirty="0" smtClean="0"/>
              <a:t>Difficoltà nelle ADL</a:t>
            </a:r>
          </a:p>
          <a:p>
            <a:r>
              <a:rPr lang="it-IT" dirty="0" smtClean="0"/>
              <a:t>Problemi linguaggio</a:t>
            </a:r>
          </a:p>
          <a:p>
            <a:r>
              <a:rPr lang="it-IT" dirty="0" smtClean="0"/>
              <a:t>Disorientamento</a:t>
            </a:r>
          </a:p>
          <a:p>
            <a:r>
              <a:rPr lang="it-IT" dirty="0" smtClean="0"/>
              <a:t>Perdita capacità di giudizio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r>
              <a:rPr lang="it-IT" dirty="0" smtClean="0"/>
              <a:t>Difficoltà pensiero astratto</a:t>
            </a:r>
          </a:p>
          <a:p>
            <a:r>
              <a:rPr lang="it-IT" dirty="0" smtClean="0"/>
              <a:t>Cosa giusta nel posto sbagliato</a:t>
            </a:r>
          </a:p>
          <a:p>
            <a:r>
              <a:rPr lang="it-IT" dirty="0" smtClean="0"/>
              <a:t>Cambiamenti umore e comportamento</a:t>
            </a:r>
          </a:p>
          <a:p>
            <a:r>
              <a:rPr lang="it-IT" dirty="0" smtClean="0"/>
              <a:t>Cambiamento personalità</a:t>
            </a:r>
          </a:p>
          <a:p>
            <a:r>
              <a:rPr lang="it-IT" dirty="0" smtClean="0"/>
              <a:t>Apatia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258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Fattori associati demenza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Diabete</a:t>
            </a:r>
          </a:p>
          <a:p>
            <a:r>
              <a:rPr lang="it-IT" dirty="0" smtClean="0"/>
              <a:t>Ipertensione</a:t>
            </a:r>
          </a:p>
          <a:p>
            <a:r>
              <a:rPr lang="it-IT" dirty="0" smtClean="0"/>
              <a:t>Obesità</a:t>
            </a:r>
          </a:p>
          <a:p>
            <a:r>
              <a:rPr lang="it-IT" dirty="0" smtClean="0"/>
              <a:t>Fumo</a:t>
            </a:r>
          </a:p>
          <a:p>
            <a:r>
              <a:rPr lang="it-IT" dirty="0" smtClean="0"/>
              <a:t>Depressione</a:t>
            </a:r>
          </a:p>
          <a:p>
            <a:r>
              <a:rPr lang="it-IT" dirty="0" smtClean="0"/>
              <a:t>Bassa scolarità</a:t>
            </a:r>
          </a:p>
          <a:p>
            <a:r>
              <a:rPr lang="it-IT" dirty="0" smtClean="0"/>
              <a:t>Inattività fisica</a:t>
            </a:r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4038600" cy="2696442"/>
          </a:xfrm>
        </p:spPr>
      </p:pic>
    </p:spTree>
    <p:extLst>
      <p:ext uri="{BB962C8B-B14F-4D97-AF65-F5344CB8AC3E}">
        <p14:creationId xmlns:p14="http://schemas.microsoft.com/office/powerpoint/2010/main" val="3398262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Evoluzione demenza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/>
          <a:lstStyle/>
          <a:p>
            <a:r>
              <a:rPr lang="it-IT" dirty="0" smtClean="0"/>
              <a:t>MCI</a:t>
            </a:r>
          </a:p>
          <a:p>
            <a:r>
              <a:rPr lang="it-IT" dirty="0" smtClean="0"/>
              <a:t>Disturbi comportamentali</a:t>
            </a:r>
          </a:p>
          <a:p>
            <a:r>
              <a:rPr lang="it-IT" dirty="0" smtClean="0"/>
              <a:t>Deficit BADL</a:t>
            </a:r>
          </a:p>
          <a:p>
            <a:r>
              <a:rPr lang="it-IT" dirty="0" smtClean="0"/>
              <a:t>Stato vegetativo</a:t>
            </a:r>
          </a:p>
          <a:p>
            <a:pPr lvl="1"/>
            <a:r>
              <a:rPr lang="it-IT" dirty="0" smtClean="0"/>
              <a:t>Dolore</a:t>
            </a:r>
          </a:p>
          <a:p>
            <a:pPr lvl="1"/>
            <a:r>
              <a:rPr lang="it-IT" dirty="0" smtClean="0"/>
              <a:t>Dispnea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00" y="1417638"/>
            <a:ext cx="2857500" cy="3200400"/>
          </a:xfrm>
        </p:spPr>
      </p:pic>
    </p:spTree>
    <p:extLst>
      <p:ext uri="{BB962C8B-B14F-4D97-AF65-F5344CB8AC3E}">
        <p14:creationId xmlns:p14="http://schemas.microsoft.com/office/powerpoint/2010/main" val="3638902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Problematiche assistenziali anziano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it-IT" dirty="0" smtClean="0"/>
              <a:t>Identificazione problematiche</a:t>
            </a:r>
          </a:p>
          <a:p>
            <a:r>
              <a:rPr lang="it-IT" dirty="0" smtClean="0"/>
              <a:t>Attenzione alla sicurezza</a:t>
            </a:r>
          </a:p>
          <a:p>
            <a:r>
              <a:rPr lang="it-IT" dirty="0" smtClean="0"/>
              <a:t>Ruolo del </a:t>
            </a:r>
            <a:r>
              <a:rPr lang="it-IT" dirty="0" err="1" smtClean="0"/>
              <a:t>caregiver</a:t>
            </a:r>
            <a:endParaRPr lang="it-IT" dirty="0" smtClean="0"/>
          </a:p>
          <a:p>
            <a:r>
              <a:rPr lang="it-IT" dirty="0" smtClean="0"/>
              <a:t>Problematiche etiche</a:t>
            </a:r>
          </a:p>
          <a:p>
            <a:pPr lvl="1"/>
            <a:r>
              <a:rPr lang="it-IT" dirty="0" smtClean="0"/>
              <a:t>Dignità della persona</a:t>
            </a:r>
          </a:p>
          <a:p>
            <a:pPr lvl="1"/>
            <a:r>
              <a:rPr lang="it-IT" dirty="0" smtClean="0"/>
              <a:t>Contenzione </a:t>
            </a:r>
          </a:p>
          <a:p>
            <a:pPr lvl="1"/>
            <a:r>
              <a:rPr lang="it-IT" dirty="0" smtClean="0"/>
              <a:t>Accanimento/abbandono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53705"/>
            <a:ext cx="3252851" cy="40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5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Problematiche assistenziali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Principali quadri presenti in area medica</a:t>
            </a:r>
          </a:p>
          <a:p>
            <a:pPr lvl="1" algn="ctr"/>
            <a:r>
              <a:rPr lang="it-IT" b="1" dirty="0" smtClean="0">
                <a:solidFill>
                  <a:srgbClr val="FF0000"/>
                </a:solidFill>
              </a:rPr>
              <a:t>DIABETE MELLITO</a:t>
            </a:r>
          </a:p>
          <a:p>
            <a:pPr lvl="1" algn="ctr"/>
            <a:r>
              <a:rPr lang="it-IT" b="1" dirty="0" smtClean="0">
                <a:solidFill>
                  <a:srgbClr val="FF0000"/>
                </a:solidFill>
              </a:rPr>
              <a:t>CIRROSI EPATICA</a:t>
            </a:r>
          </a:p>
          <a:p>
            <a:pPr lvl="1" algn="ctr"/>
            <a:r>
              <a:rPr lang="it-IT" b="1" dirty="0" smtClean="0">
                <a:solidFill>
                  <a:srgbClr val="FF0000"/>
                </a:solidFill>
              </a:rPr>
              <a:t>SCOMPENSO CARDIACO</a:t>
            </a:r>
          </a:p>
          <a:p>
            <a:pPr lvl="1" algn="ctr"/>
            <a:r>
              <a:rPr lang="it-IT" b="1" dirty="0" smtClean="0">
                <a:solidFill>
                  <a:srgbClr val="FF0000"/>
                </a:solidFill>
              </a:rPr>
              <a:t>MALATTIA TUMORALE</a:t>
            </a:r>
          </a:p>
          <a:p>
            <a:pPr lvl="1" algn="ctr"/>
            <a:r>
              <a:rPr lang="it-IT" b="1" dirty="0" smtClean="0">
                <a:solidFill>
                  <a:srgbClr val="FF0000"/>
                </a:solidFill>
              </a:rPr>
              <a:t>INSUFFICIENZA RENALE</a:t>
            </a:r>
          </a:p>
          <a:p>
            <a:pPr lvl="1" algn="ctr"/>
            <a:r>
              <a:rPr lang="it-IT" b="1" dirty="0" smtClean="0">
                <a:solidFill>
                  <a:srgbClr val="FF0000"/>
                </a:solidFill>
              </a:rPr>
              <a:t>ICTUS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Insufficienza renale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ACCERTAMENTO</a:t>
            </a:r>
          </a:p>
          <a:p>
            <a:pPr lvl="1"/>
            <a:r>
              <a:rPr lang="it-IT" dirty="0" smtClean="0"/>
              <a:t>Monitorare/rilevare segni di sovraccarico di liquidi</a:t>
            </a:r>
          </a:p>
          <a:p>
            <a:pPr lvl="2"/>
            <a:r>
              <a:rPr lang="it-IT" dirty="0" smtClean="0"/>
              <a:t>Aumento di peso</a:t>
            </a:r>
          </a:p>
          <a:p>
            <a:pPr lvl="2"/>
            <a:r>
              <a:rPr lang="it-IT" dirty="0" smtClean="0"/>
              <a:t>Ipertensione, distensione vene giugulari</a:t>
            </a:r>
          </a:p>
          <a:p>
            <a:pPr lvl="2"/>
            <a:r>
              <a:rPr lang="it-IT" dirty="0" smtClean="0"/>
              <a:t>Edemi declivi</a:t>
            </a:r>
          </a:p>
          <a:p>
            <a:pPr lvl="2"/>
            <a:r>
              <a:rPr lang="it-IT" dirty="0" smtClean="0"/>
              <a:t>Suoni respiratori (sibili, crepitii)</a:t>
            </a:r>
          </a:p>
          <a:p>
            <a:pPr lvl="2"/>
            <a:r>
              <a:rPr lang="it-IT" dirty="0" smtClean="0"/>
              <a:t>Bilancio idrico (distribuzione giornaliera)</a:t>
            </a:r>
          </a:p>
          <a:p>
            <a:pPr lvl="2"/>
            <a:r>
              <a:rPr lang="it-IT" dirty="0" smtClean="0"/>
              <a:t>Attenzione all’acidosi metabolica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3382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Acidosi metabolica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Respiro rapido e superficiale</a:t>
            </a:r>
          </a:p>
          <a:p>
            <a:r>
              <a:rPr lang="it-IT" dirty="0" smtClean="0"/>
              <a:t>Cefalea</a:t>
            </a:r>
          </a:p>
          <a:p>
            <a:r>
              <a:rPr lang="it-IT" dirty="0" smtClean="0"/>
              <a:t>Nausea/vomito</a:t>
            </a:r>
          </a:p>
          <a:p>
            <a:r>
              <a:rPr lang="it-IT" dirty="0" smtClean="0"/>
              <a:t>Sonnolenza/letargia</a:t>
            </a:r>
          </a:p>
          <a:p>
            <a:r>
              <a:rPr lang="it-IT" dirty="0" smtClean="0"/>
              <a:t>Alterazioni comportamentali</a:t>
            </a:r>
          </a:p>
          <a:p>
            <a:r>
              <a:rPr lang="it-IT" dirty="0" smtClean="0"/>
              <a:t>Bassi livelli </a:t>
            </a:r>
            <a:r>
              <a:rPr lang="it-IT" dirty="0" err="1" smtClean="0"/>
              <a:t>ph</a:t>
            </a:r>
            <a:r>
              <a:rPr lang="it-IT" dirty="0" smtClean="0"/>
              <a:t> e bicarbonato </a:t>
            </a:r>
            <a:endParaRPr lang="it-IT" dirty="0"/>
          </a:p>
        </p:txBody>
      </p:sp>
      <p:pic>
        <p:nvPicPr>
          <p:cNvPr id="1026" name="Picture 2" descr="Risultati immagini per acidosi metabol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78" y="1219293"/>
            <a:ext cx="3388424" cy="387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26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assistenziali Insufficienza renale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Sovraccarico di liquidi</a:t>
            </a:r>
          </a:p>
          <a:p>
            <a:r>
              <a:rPr lang="it-IT" dirty="0" smtClean="0"/>
              <a:t>Acidosi metabolica</a:t>
            </a:r>
          </a:p>
          <a:p>
            <a:r>
              <a:rPr lang="it-IT" dirty="0" smtClean="0"/>
              <a:t>Squilibrio elettrolitico</a:t>
            </a:r>
          </a:p>
          <a:p>
            <a:r>
              <a:rPr lang="it-IT" dirty="0" smtClean="0"/>
              <a:t>Rischio elevato di infezione, correlato a…</a:t>
            </a:r>
          </a:p>
          <a:p>
            <a:r>
              <a:rPr lang="it-IT" dirty="0" smtClean="0"/>
              <a:t>Nutrizione alterata, correlata a…</a:t>
            </a:r>
          </a:p>
          <a:p>
            <a:r>
              <a:rPr lang="it-IT" dirty="0" smtClean="0"/>
              <a:t>…..</a:t>
            </a:r>
            <a:endParaRPr lang="it-IT" dirty="0"/>
          </a:p>
        </p:txBody>
      </p:sp>
      <p:pic>
        <p:nvPicPr>
          <p:cNvPr id="2050" name="Picture 2" descr="Risultati immagini per insufficienza rena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5781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57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Ictus cerebrale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ACCERTAMENTO</a:t>
            </a:r>
          </a:p>
          <a:p>
            <a:pPr lvl="1"/>
            <a:r>
              <a:rPr lang="it-IT" dirty="0" smtClean="0"/>
              <a:t>Monitorare segni e sintomi di ipertensione endocranica:</a:t>
            </a:r>
          </a:p>
          <a:p>
            <a:pPr lvl="2"/>
            <a:r>
              <a:rPr lang="it-IT" dirty="0" smtClean="0"/>
              <a:t>Apertura occhi</a:t>
            </a:r>
          </a:p>
          <a:p>
            <a:pPr lvl="2"/>
            <a:r>
              <a:rPr lang="it-IT" dirty="0" smtClean="0"/>
              <a:t>Risposta motoria</a:t>
            </a:r>
          </a:p>
          <a:p>
            <a:pPr lvl="2"/>
            <a:r>
              <a:rPr lang="it-IT" dirty="0" smtClean="0"/>
              <a:t>Risposta verbale</a:t>
            </a:r>
          </a:p>
          <a:p>
            <a:pPr lvl="1"/>
            <a:r>
              <a:rPr lang="it-IT" dirty="0" smtClean="0"/>
              <a:t>Monitorare parametri vitali</a:t>
            </a:r>
          </a:p>
          <a:p>
            <a:pPr lvl="1"/>
            <a:r>
              <a:rPr lang="it-IT" dirty="0" smtClean="0"/>
              <a:t>Valutare presenza di vomito</a:t>
            </a:r>
          </a:p>
          <a:p>
            <a:pPr lvl="1"/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7712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assistenziali Ictus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Compromissione della comunicazione, correlata a …</a:t>
            </a:r>
          </a:p>
          <a:p>
            <a:r>
              <a:rPr lang="it-IT" dirty="0" smtClean="0"/>
              <a:t>Rischio (elevato?) di lesione, correlato a…</a:t>
            </a:r>
          </a:p>
          <a:p>
            <a:r>
              <a:rPr lang="it-IT" dirty="0" smtClean="0"/>
              <a:t>Compromissione della mobilità ….</a:t>
            </a:r>
          </a:p>
          <a:p>
            <a:r>
              <a:rPr lang="it-IT" dirty="0" smtClean="0"/>
              <a:t>Incontinenza funzionale ….</a:t>
            </a:r>
          </a:p>
          <a:p>
            <a:r>
              <a:rPr lang="it-IT" dirty="0" err="1" smtClean="0"/>
              <a:t>Eminegligenza</a:t>
            </a:r>
            <a:r>
              <a:rPr lang="it-IT" dirty="0" smtClean="0"/>
              <a:t> ….</a:t>
            </a:r>
          </a:p>
          <a:p>
            <a:r>
              <a:rPr lang="it-IT" dirty="0" smtClean="0"/>
              <a:t>Compromissione della deglutizione 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5925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ictus cerebr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60221" cy="441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8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DOENGES ME, MOORHOUSE MF, MURR AC, Piani di assistenza infermieristica: Linee guida per un’assistenza personalizzata, Ed. Minerva medica, Torino, 2008</a:t>
            </a:r>
          </a:p>
          <a:p>
            <a:r>
              <a:rPr lang="it-IT" sz="2800" dirty="0" smtClean="0"/>
              <a:t>Linee guida dell’AAN: Individuazione, diagnosi, gestione della demenza, 2001</a:t>
            </a:r>
          </a:p>
          <a:p>
            <a:r>
              <a:rPr lang="it-IT" sz="2800" dirty="0" smtClean="0"/>
              <a:t>Ministero della Salute – DG Programmazione Sanitaria – Commissione Nazionale Diabete, Piano sulla malattia diabetica, 2013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070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SNLG, Regione Toscana, Linea guida 5 Diagnosi e cura dello scompenso cardiaco, Secondo aggiornamento, 2012</a:t>
            </a:r>
          </a:p>
          <a:p>
            <a:r>
              <a:rPr lang="it-IT" dirty="0"/>
              <a:t>SNLG, Regione Toscana, Linea guida </a:t>
            </a:r>
            <a:r>
              <a:rPr lang="it-IT" dirty="0" smtClean="0"/>
              <a:t>15 Sindrome Demenza: Diagnosi </a:t>
            </a:r>
            <a:r>
              <a:rPr lang="it-IT" dirty="0"/>
              <a:t>e </a:t>
            </a:r>
            <a:r>
              <a:rPr lang="it-IT" dirty="0" smtClean="0"/>
              <a:t>trattamento, aggiornamento 2015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9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DIABETE MELLITO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PIANO NAZIONALE SULLA MALATTIA DIABETICA (ISS, 2013)</a:t>
            </a:r>
          </a:p>
          <a:p>
            <a:r>
              <a:rPr lang="it-IT" dirty="0" smtClean="0"/>
              <a:t>E’ UNO DEI PRINCIPALI PROBLEMI DI ORGANIZZAZIONE DEI SISTEMI DI TUTELA DELLA SALUTE</a:t>
            </a:r>
          </a:p>
          <a:p>
            <a:r>
              <a:rPr lang="it-IT" dirty="0" smtClean="0"/>
              <a:t>DEFINITE STRATEGIE PER MIGLIORAMENTO DELL’ASSISTENZA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7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DIABETE MELLITO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it-IT" dirty="0" smtClean="0"/>
              <a:t>IN AUMENTO</a:t>
            </a:r>
          </a:p>
          <a:p>
            <a:r>
              <a:rPr lang="it-IT" dirty="0" smtClean="0"/>
              <a:t>PEGGIORA QUALITA’ DELLA VITA</a:t>
            </a:r>
          </a:p>
          <a:p>
            <a:pPr lvl="1"/>
            <a:r>
              <a:rPr lang="it-IT" dirty="0" smtClean="0"/>
              <a:t>INSUFF. RENALE TERMINALE</a:t>
            </a:r>
          </a:p>
          <a:p>
            <a:pPr lvl="1"/>
            <a:r>
              <a:rPr lang="it-IT" dirty="0" smtClean="0"/>
              <a:t>CECITA’</a:t>
            </a:r>
          </a:p>
          <a:p>
            <a:pPr lvl="1"/>
            <a:r>
              <a:rPr lang="it-IT" dirty="0" smtClean="0"/>
              <a:t>AMPUTAZIONI NON TRAUMATICHE</a:t>
            </a:r>
          </a:p>
          <a:p>
            <a:pPr lvl="1"/>
            <a:r>
              <a:rPr lang="it-IT" dirty="0" smtClean="0"/>
              <a:t>MALATTIA CRONICA + COMUNE TRA BAMBINI</a:t>
            </a:r>
          </a:p>
          <a:p>
            <a:r>
              <a:rPr lang="it-IT" dirty="0" smtClean="0"/>
              <a:t>CAUSA MORTE PREMATURA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32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DIABETE TIPO 1 e TIPO 2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802755"/>
              </p:ext>
            </p:extLst>
          </p:nvPr>
        </p:nvGraphicFramePr>
        <p:xfrm>
          <a:off x="457200" y="1483465"/>
          <a:ext cx="8229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TIPO 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TIPO 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PREVALENZA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Circa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0,5%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Circa</a:t>
                      </a:r>
                      <a:r>
                        <a:rPr lang="it-IT" baseline="0" dirty="0" smtClean="0"/>
                        <a:t> 5%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SINTOMATOLOGIA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Presente, brusco inizio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Modesta o assente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CHETOSI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Presente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Assente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ESORDIO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&lt;30 anni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&gt;40 anni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COMPLICANZE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Alcuni</a:t>
                      </a:r>
                      <a:r>
                        <a:rPr lang="it-IT" baseline="0" dirty="0" smtClean="0"/>
                        <a:t> anni dopo diagnosi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r>
                        <a:rPr lang="it-IT" baseline="0" dirty="0" smtClean="0"/>
                        <a:t> volte presenti dall’inizio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INSULINA CIRCOLANTE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Ridotta o assente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Normale o aumentata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AUTOIMMUNITA’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Presente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Assente</a:t>
                      </a:r>
                      <a:endParaRPr lang="it-IT" dirty="0"/>
                    </a:p>
                  </a:txBody>
                  <a:tcPr/>
                </a:tc>
              </a:tr>
              <a:tr h="249024">
                <a:tc>
                  <a:txBody>
                    <a:bodyPr/>
                    <a:lstStyle/>
                    <a:p>
                      <a:r>
                        <a:rPr lang="it-IT" dirty="0" smtClean="0"/>
                        <a:t>TERAPIA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Insulina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Dieta,</a:t>
                      </a:r>
                      <a:r>
                        <a:rPr lang="it-IT" baseline="0" dirty="0" smtClean="0"/>
                        <a:t> esercizio fisico, terapia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4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Fattori favorenti insorgenza DM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Vera e propria epidemia mondiale legata a diversi fattori</a:t>
            </a:r>
          </a:p>
          <a:p>
            <a:pPr lvl="1"/>
            <a:r>
              <a:rPr lang="it-IT" dirty="0" smtClean="0"/>
              <a:t>ABITUDINI ALIMENTARI SCORRETTE</a:t>
            </a:r>
          </a:p>
          <a:p>
            <a:pPr lvl="1"/>
            <a:r>
              <a:rPr lang="it-IT" dirty="0" smtClean="0"/>
              <a:t>AUMENTO PERSONE IN SOVRAPPESO/OBESE</a:t>
            </a:r>
          </a:p>
          <a:p>
            <a:pPr lvl="1"/>
            <a:r>
              <a:rPr lang="it-IT" dirty="0" smtClean="0"/>
              <a:t>STILE DI VITA SEDENTARIO</a:t>
            </a:r>
          </a:p>
          <a:p>
            <a:pPr lvl="1"/>
            <a:r>
              <a:rPr lang="it-IT" dirty="0" smtClean="0"/>
              <a:t>INVECCHIAMENTO DELLA POPOLAZIONE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 EPIDEMIOLOGICI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2010: </a:t>
            </a:r>
          </a:p>
          <a:p>
            <a:pPr lvl="1"/>
            <a:r>
              <a:rPr lang="it-IT" dirty="0" smtClean="0"/>
              <a:t>284 milioni di casi (438 nel 2030)</a:t>
            </a:r>
            <a:endParaRPr lang="it-IT" dirty="0"/>
          </a:p>
          <a:p>
            <a:pPr lvl="1"/>
            <a:r>
              <a:rPr lang="it-IT" dirty="0" smtClean="0"/>
              <a:t>Europa: oltre 55 milioni di casi</a:t>
            </a:r>
          </a:p>
          <a:p>
            <a:pPr lvl="1"/>
            <a:r>
              <a:rPr lang="it-IT" dirty="0" smtClean="0"/>
              <a:t>Italia: circa 4 milioni (3 accertati)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85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r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1553</Words>
  <Application>Microsoft Office PowerPoint</Application>
  <PresentationFormat>Presentazione su schermo (4:3)</PresentationFormat>
  <Paragraphs>374</Paragraphs>
  <Slides>47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3" baseType="lpstr">
      <vt:lpstr>Arial</vt:lpstr>
      <vt:lpstr>Calibri</vt:lpstr>
      <vt:lpstr>Tahoma</vt:lpstr>
      <vt:lpstr>Times New Roman</vt:lpstr>
      <vt:lpstr>Wingdings</vt:lpstr>
      <vt:lpstr>Tema di Office</vt:lpstr>
      <vt:lpstr>Università degli Studi di Torino Facoltà di Medicina e Chirurgia Corso di laurea in Infermieristica</vt:lpstr>
      <vt:lpstr>Presentazione standard di PowerPoint</vt:lpstr>
      <vt:lpstr>Area medica</vt:lpstr>
      <vt:lpstr>Problematiche assistenziali</vt:lpstr>
      <vt:lpstr>DIABETE MELLITO</vt:lpstr>
      <vt:lpstr>DIABETE MELLITO</vt:lpstr>
      <vt:lpstr>DIABETE TIPO 1 e TIPO 2</vt:lpstr>
      <vt:lpstr>Fattori favorenti insorgenza DM</vt:lpstr>
      <vt:lpstr>DATI EPIDEMIOLOGICI</vt:lpstr>
      <vt:lpstr>Costi del diabete</vt:lpstr>
      <vt:lpstr>Sintomi della MD</vt:lpstr>
      <vt:lpstr>Accertamento MD</vt:lpstr>
      <vt:lpstr>Problemi ass. MD</vt:lpstr>
      <vt:lpstr>Priorità infermieristiche MD</vt:lpstr>
      <vt:lpstr>Presentazione standard di PowerPoint</vt:lpstr>
      <vt:lpstr>CIRROSI EPATICA</vt:lpstr>
      <vt:lpstr>Incidenza cirrosi</vt:lpstr>
      <vt:lpstr>Cause cirrosi epatica</vt:lpstr>
      <vt:lpstr>Sintomi della cirrosi epatica</vt:lpstr>
      <vt:lpstr>Sintomi cirrosi epatica</vt:lpstr>
      <vt:lpstr>Accertamento Cirrosi epatica</vt:lpstr>
      <vt:lpstr>Complicanze cirrosi epatica</vt:lpstr>
      <vt:lpstr>Problemi ass. CE</vt:lpstr>
      <vt:lpstr>Priorità infermieristiche CE</vt:lpstr>
      <vt:lpstr>SCOMPENSO CARDIACO</vt:lpstr>
      <vt:lpstr>Scompenso cardiaco</vt:lpstr>
      <vt:lpstr>Accertamento scomp. cardiaco</vt:lpstr>
      <vt:lpstr>Sintomi scompenso cardiaco</vt:lpstr>
      <vt:lpstr>Problemi ass. scomp. cardiaco</vt:lpstr>
      <vt:lpstr>Classificazione dispnea (NYHA)</vt:lpstr>
      <vt:lpstr>Priorità infermieristiche SC</vt:lpstr>
      <vt:lpstr>Problemi ass. malattia tumorale</vt:lpstr>
      <vt:lpstr>Assistenza anziani</vt:lpstr>
      <vt:lpstr>Invecchiamento</vt:lpstr>
      <vt:lpstr>Demenza</vt:lpstr>
      <vt:lpstr>10 sintomi premonitori</vt:lpstr>
      <vt:lpstr>Fattori associati demenza</vt:lpstr>
      <vt:lpstr>Evoluzione demenza</vt:lpstr>
      <vt:lpstr>Problematiche assistenziali anziano</vt:lpstr>
      <vt:lpstr>Insufficienza renale</vt:lpstr>
      <vt:lpstr>Acidosi metabolica</vt:lpstr>
      <vt:lpstr>Problemi assistenziali Insufficienza renale</vt:lpstr>
      <vt:lpstr>Ictus cerebrale</vt:lpstr>
      <vt:lpstr>Problemi assistenziali Ictus</vt:lpstr>
      <vt:lpstr>Presentazione standard di PowerPoint</vt:lpstr>
      <vt:lpstr>Bibliografia</vt:lpstr>
      <vt:lpstr>Bibliografia</vt:lpstr>
    </vt:vector>
  </TitlesOfParts>
  <Company>Famiglia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Torino Facoltà di Medicina e Chirurgia Corso di laurea in Infermieristica</dc:title>
  <dc:creator>Claudia</dc:creator>
  <cp:lastModifiedBy>Francesco Valerin</cp:lastModifiedBy>
  <cp:revision>84</cp:revision>
  <cp:lastPrinted>2018-05-14T09:35:32Z</cp:lastPrinted>
  <dcterms:created xsi:type="dcterms:W3CDTF">2009-10-28T15:54:09Z</dcterms:created>
  <dcterms:modified xsi:type="dcterms:W3CDTF">2018-10-31T09:35:39Z</dcterms:modified>
</cp:coreProperties>
</file>